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75" r:id="rId3"/>
    <p:sldId id="280" r:id="rId4"/>
    <p:sldId id="278" r:id="rId5"/>
    <p:sldId id="279" r:id="rId6"/>
    <p:sldId id="268" r:id="rId7"/>
    <p:sldId id="264" r:id="rId8"/>
    <p:sldId id="260" r:id="rId9"/>
    <p:sldId id="269" r:id="rId10"/>
    <p:sldId id="263" r:id="rId11"/>
    <p:sldId id="272" r:id="rId12"/>
    <p:sldId id="259" r:id="rId13"/>
    <p:sldId id="271" r:id="rId14"/>
    <p:sldId id="273" r:id="rId15"/>
    <p:sldId id="274" r:id="rId16"/>
    <p:sldId id="276" r:id="rId17"/>
    <p:sldId id="277" r:id="rId18"/>
    <p:sldId id="281" r:id="rId19"/>
    <p:sldId id="282" r:id="rId20"/>
    <p:sldId id="283" r:id="rId21"/>
    <p:sldId id="284"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Perea" initials="DP" lastIdx="8" clrIdx="0">
    <p:extLst>
      <p:ext uri="{19B8F6BF-5375-455C-9EA6-DF929625EA0E}">
        <p15:presenceInfo xmlns:p15="http://schemas.microsoft.com/office/powerpoint/2012/main" userId="515f120d47a88f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477" autoAdjust="0"/>
  </p:normalViewPr>
  <p:slideViewPr>
    <p:cSldViewPr snapToGrid="0">
      <p:cViewPr varScale="1">
        <p:scale>
          <a:sx n="63" d="100"/>
          <a:sy n="63" d="100"/>
        </p:scale>
        <p:origin x="9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2-05T17:13:34.806" idx="2">
    <p:pos x="5691" y="3128"/>
    <p:text>CSS describes how HTML elements are to be displayed on screen, paper, or in other media.</p:text>
    <p:extLst>
      <p:ext uri="{C676402C-5697-4E1C-873F-D02D1690AC5C}">
        <p15:threadingInfo xmlns:p15="http://schemas.microsoft.com/office/powerpoint/2012/main" timeZoneBias="-60"/>
      </p:ext>
    </p:extLst>
  </p:cm>
  <p:cm authorId="1" dt="2019-12-05T17:15:26.182" idx="3">
    <p:pos x="6318" y="1426"/>
    <p:text>HTML only serves to indicate how the content of a web page is sorted. This is done through hypertext marks which are tags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1-13T11:55:19.879" idx="8">
    <p:pos x="4205" y="3425"/>
    <p:text>Easily Harvest (Scrape) Web Pages</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12-05T17:13:34.806" idx="2">
    <p:pos x="2514" y="2051"/>
    <p:text>Rselenium package</p:text>
    <p:extLst>
      <p:ext uri="{C676402C-5697-4E1C-873F-D02D1690AC5C}">
        <p15:threadingInfo xmlns:p15="http://schemas.microsoft.com/office/powerpoint/2012/main" timeZoneBias="-60"/>
      </p:ext>
    </p:extLst>
  </p:cm>
  <p:cm authorId="1" dt="2019-12-05T17:15:26.182" idx="3">
    <p:pos x="2354" y="2695"/>
    <p:text>HTML only serves to indicate how the content of a web page is sorted. This is done through hypertext marks which are tags</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12-04T19:01:43.886" idx="1">
    <p:pos x="2690" y="2111"/>
    <p:text>Click on a page element that you would like your selector to match (it will turn green). SelectorGadget will then generate a minimal CSS selector for that element, and will highlight (yellow) everything that is matched by the selector. Now click on a highlighted element to remove it from the selector (red), or click on an unhighlighted element to add it to the selector.</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AE7411-0843-4EA1-88CD-7C7013230BD1}" type="datetimeFigureOut">
              <a:rPr lang="es-ES" smtClean="0"/>
              <a:t>22/09/2020</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33DC07-D807-4DDD-AB83-271C97C10A84}" type="slidenum">
              <a:rPr lang="es-ES" smtClean="0"/>
              <a:t>‹Nº›</a:t>
            </a:fld>
            <a:endParaRPr lang="es-ES"/>
          </a:p>
        </p:txBody>
      </p:sp>
    </p:spTree>
    <p:extLst>
      <p:ext uri="{BB962C8B-B14F-4D97-AF65-F5344CB8AC3E}">
        <p14:creationId xmlns:p14="http://schemas.microsoft.com/office/powerpoint/2010/main" val="2199937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10066-057A-419A-A0FD-6478340D6C9B}" type="datetimeFigureOut">
              <a:rPr lang="es-ES" smtClean="0"/>
              <a:t>22/09/2020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D4538-79E3-4229-9832-2791A3309FFE}" type="slidenum">
              <a:rPr lang="es-ES" smtClean="0"/>
              <a:t>‹Nº›</a:t>
            </a:fld>
            <a:endParaRPr lang="es-ES"/>
          </a:p>
        </p:txBody>
      </p:sp>
    </p:spTree>
    <p:extLst>
      <p:ext uri="{BB962C8B-B14F-4D97-AF65-F5344CB8AC3E}">
        <p14:creationId xmlns:p14="http://schemas.microsoft.com/office/powerpoint/2010/main" val="75916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72D4538-79E3-4229-9832-2791A3309FFE}" type="slidenum">
              <a:rPr lang="es-ES" smtClean="0"/>
              <a:t>1</a:t>
            </a:fld>
            <a:endParaRPr lang="es-ES"/>
          </a:p>
        </p:txBody>
      </p:sp>
    </p:spTree>
    <p:extLst>
      <p:ext uri="{BB962C8B-B14F-4D97-AF65-F5344CB8AC3E}">
        <p14:creationId xmlns:p14="http://schemas.microsoft.com/office/powerpoint/2010/main" val="2361061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6402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12717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7268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24639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16151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32531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96329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58461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99263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dirty="0">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6313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dirty="0">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6569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1077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167471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4978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03528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22405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36D9FBC8-5E1F-46A7-9F24-70486E494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B41D2333-4574-423C-8CBC-F82E5F21D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b="1" i="1">
              <a:solidFill>
                <a:srgbClr val="0033CC"/>
              </a:solidFill>
              <a:ea typeface="ＭＳ Ｐゴシック" panose="020B0600070205080204" pitchFamily="34" charset="-128"/>
            </a:endParaRPr>
          </a:p>
        </p:txBody>
      </p:sp>
      <p:sp>
        <p:nvSpPr>
          <p:cNvPr id="8196" name="3 Marcador de número de diapositiva">
            <a:extLst>
              <a:ext uri="{FF2B5EF4-FFF2-40B4-BE49-F238E27FC236}">
                <a16:creationId xmlns:a16="http://schemas.microsoft.com/office/drawing/2014/main" id="{CA7D5FAF-F202-4120-B766-322EA6FEB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8420A-61E2-4A83-A930-EB2FEBB4A62D}" type="slidenum">
              <a:rPr kumimoji="0" lang="en-US" altLang="es-ES_tradnl"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s-ES_tradnl"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05175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CF91A9D0-21A5-461F-8A16-8A400F69823C}" type="datetimeFigureOut">
              <a:rPr lang="es-ES" smtClean="0"/>
              <a:t>22/09/2020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D65BD68-0FF6-4A7C-BADF-288258027DED}" type="slidenum">
              <a:rPr lang="es-ES" smtClean="0"/>
              <a:t>‹Nº›</a:t>
            </a:fld>
            <a:endParaRPr lang="es-ES"/>
          </a:p>
        </p:txBody>
      </p:sp>
    </p:spTree>
    <p:extLst>
      <p:ext uri="{BB962C8B-B14F-4D97-AF65-F5344CB8AC3E}">
        <p14:creationId xmlns:p14="http://schemas.microsoft.com/office/powerpoint/2010/main" val="31840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F91A9D0-21A5-461F-8A16-8A400F69823C}" type="datetimeFigureOut">
              <a:rPr lang="es-ES" smtClean="0"/>
              <a:t>22/09/2020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D65BD68-0FF6-4A7C-BADF-288258027DED}" type="slidenum">
              <a:rPr lang="es-ES" smtClean="0"/>
              <a:t>‹Nº›</a:t>
            </a:fld>
            <a:endParaRPr lang="es-ES"/>
          </a:p>
        </p:txBody>
      </p:sp>
    </p:spTree>
    <p:extLst>
      <p:ext uri="{BB962C8B-B14F-4D97-AF65-F5344CB8AC3E}">
        <p14:creationId xmlns:p14="http://schemas.microsoft.com/office/powerpoint/2010/main" val="289267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F91A9D0-21A5-461F-8A16-8A400F69823C}" type="datetimeFigureOut">
              <a:rPr lang="es-ES" smtClean="0"/>
              <a:t>22/09/2020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D65BD68-0FF6-4A7C-BADF-288258027DED}" type="slidenum">
              <a:rPr lang="es-ES" smtClean="0"/>
              <a:t>‹Nº›</a:t>
            </a:fld>
            <a:endParaRPr lang="es-ES"/>
          </a:p>
        </p:txBody>
      </p:sp>
    </p:spTree>
    <p:extLst>
      <p:ext uri="{BB962C8B-B14F-4D97-AF65-F5344CB8AC3E}">
        <p14:creationId xmlns:p14="http://schemas.microsoft.com/office/powerpoint/2010/main" val="235512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1" y="2130434"/>
            <a:ext cx="10363200" cy="1470025"/>
          </a:xfrm>
        </p:spPr>
        <p:txBody>
          <a:bodyPr/>
          <a:lstStyle/>
          <a:p>
            <a:r>
              <a:rPr lang="es-ES" dirty="0"/>
              <a:t>Haga clic para modificar el estilo de título del patrón</a:t>
            </a:r>
            <a:endParaRPr lang="en-US"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a:extLst>
              <a:ext uri="{FF2B5EF4-FFF2-40B4-BE49-F238E27FC236}">
                <a16:creationId xmlns:a16="http://schemas.microsoft.com/office/drawing/2014/main" id="{635CD523-7F74-419A-B75D-A71C85859C56}"/>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5D6024-0F8B-4EE3-A1F7-29FCA8863092}" type="datetime1">
              <a:rPr kumimoji="0" lang="es-ES_tradnl"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22/09/2020</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
        <p:nvSpPr>
          <p:cNvPr id="5" name="4 Marcador de pie de página">
            <a:extLst>
              <a:ext uri="{FF2B5EF4-FFF2-40B4-BE49-F238E27FC236}">
                <a16:creationId xmlns:a16="http://schemas.microsoft.com/office/drawing/2014/main" id="{0624BDC3-7826-440B-A139-2D80EFF7D78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a:extLst>
              <a:ext uri="{FF2B5EF4-FFF2-40B4-BE49-F238E27FC236}">
                <a16:creationId xmlns:a16="http://schemas.microsoft.com/office/drawing/2014/main" id="{1B84BCCB-EBB2-4E47-A307-FFFD43E4C8E1}"/>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5E59E2-0271-4B77-A43E-4DE14D116954}" type="slidenum">
              <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19773034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a:extLst>
              <a:ext uri="{FF2B5EF4-FFF2-40B4-BE49-F238E27FC236}">
                <a16:creationId xmlns:a16="http://schemas.microsoft.com/office/drawing/2014/main" id="{70A59683-2B7E-41AA-83C3-134A4EB3D14C}"/>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0C7230-40F3-4CD9-86FF-12DFD89022BA}" type="datetime1">
              <a:rPr kumimoji="0" lang="es-ES_tradnl"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22/09/2020</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
        <p:nvSpPr>
          <p:cNvPr id="5" name="4 Marcador de pie de página">
            <a:extLst>
              <a:ext uri="{FF2B5EF4-FFF2-40B4-BE49-F238E27FC236}">
                <a16:creationId xmlns:a16="http://schemas.microsoft.com/office/drawing/2014/main" id="{8AFF68CC-6A35-40B7-BDBF-D17E3781592B}"/>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a:extLst>
              <a:ext uri="{FF2B5EF4-FFF2-40B4-BE49-F238E27FC236}">
                <a16:creationId xmlns:a16="http://schemas.microsoft.com/office/drawing/2014/main" id="{34985805-778A-4A01-9292-4F353297CFD8}"/>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468368-512E-40F3-B917-A3FDE65973F3}" type="slidenum">
              <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419515080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5"/>
            <a:ext cx="103632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963085"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5FCDA5FE-F5EB-4D0F-8C4C-04EF04922FCC}"/>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59495A-9FD3-4C3E-8F5B-A2A004E7BC7C}" type="datetime1">
              <a:rPr kumimoji="0" lang="es-ES_tradnl"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22/09/2020</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
        <p:nvSpPr>
          <p:cNvPr id="5" name="4 Marcador de pie de página">
            <a:extLst>
              <a:ext uri="{FF2B5EF4-FFF2-40B4-BE49-F238E27FC236}">
                <a16:creationId xmlns:a16="http://schemas.microsoft.com/office/drawing/2014/main" id="{686B14E2-BBEC-48C3-9879-0B47A6832C2A}"/>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a:extLst>
              <a:ext uri="{FF2B5EF4-FFF2-40B4-BE49-F238E27FC236}">
                <a16:creationId xmlns:a16="http://schemas.microsoft.com/office/drawing/2014/main" id="{CC8CBBCB-4E73-46F7-9FF2-416F67D59324}"/>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C56FB8-642C-4DC1-9CE0-C37D867D6CAB}" type="slidenum">
              <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03233400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609601"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6197601"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3 Marcador de fecha">
            <a:extLst>
              <a:ext uri="{FF2B5EF4-FFF2-40B4-BE49-F238E27FC236}">
                <a16:creationId xmlns:a16="http://schemas.microsoft.com/office/drawing/2014/main" id="{1C419218-2B0F-469E-BC47-438AED5308C6}"/>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FFE6576-41B0-43FA-AD36-484B58585692}" type="datetime1">
              <a:rPr kumimoji="0" lang="es-ES_tradnl"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22/09/2020</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
        <p:nvSpPr>
          <p:cNvPr id="6" name="4 Marcador de pie de página">
            <a:extLst>
              <a:ext uri="{FF2B5EF4-FFF2-40B4-BE49-F238E27FC236}">
                <a16:creationId xmlns:a16="http://schemas.microsoft.com/office/drawing/2014/main" id="{9BA3E75A-0908-40DE-A591-E8B1C298C67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a:extLst>
              <a:ext uri="{FF2B5EF4-FFF2-40B4-BE49-F238E27FC236}">
                <a16:creationId xmlns:a16="http://schemas.microsoft.com/office/drawing/2014/main" id="{584F841A-2110-4E16-9685-C03F614A2D8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FB7D99-EDA3-4878-8D4A-D4AD505087F9}" type="slidenum">
              <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09010826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6193380"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80" y="217487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3 Marcador de fecha">
            <a:extLst>
              <a:ext uri="{FF2B5EF4-FFF2-40B4-BE49-F238E27FC236}">
                <a16:creationId xmlns:a16="http://schemas.microsoft.com/office/drawing/2014/main" id="{5C5177B4-4EFD-4998-A101-A8BB5068A282}"/>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EDF6D46-E1B3-4431-AC54-1F0CAEFB4E3E}" type="datetime1">
              <a:rPr kumimoji="0" lang="es-ES_tradnl"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22/09/2020</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
        <p:nvSpPr>
          <p:cNvPr id="8" name="4 Marcador de pie de página">
            <a:extLst>
              <a:ext uri="{FF2B5EF4-FFF2-40B4-BE49-F238E27FC236}">
                <a16:creationId xmlns:a16="http://schemas.microsoft.com/office/drawing/2014/main" id="{B7159406-C58D-4C3C-A44C-4EB059BB6EF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5 Marcador de número de diapositiva">
            <a:extLst>
              <a:ext uri="{FF2B5EF4-FFF2-40B4-BE49-F238E27FC236}">
                <a16:creationId xmlns:a16="http://schemas.microsoft.com/office/drawing/2014/main" id="{117D94FB-CE74-4C7B-99A5-E1A84E245514}"/>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BF4E20-A952-449E-BEE1-C3A91E6764F9}" type="slidenum">
              <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50698728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3 Marcador de fecha">
            <a:extLst>
              <a:ext uri="{FF2B5EF4-FFF2-40B4-BE49-F238E27FC236}">
                <a16:creationId xmlns:a16="http://schemas.microsoft.com/office/drawing/2014/main" id="{C5A55800-8004-4668-8D7F-24C87C798A8A}"/>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019890D-6108-4868-A4B1-4DF8B6C48524}" type="datetime1">
              <a:rPr kumimoji="0" lang="es-ES_tradnl"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22/09/2020</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
        <p:nvSpPr>
          <p:cNvPr id="4" name="4 Marcador de pie de página">
            <a:extLst>
              <a:ext uri="{FF2B5EF4-FFF2-40B4-BE49-F238E27FC236}">
                <a16:creationId xmlns:a16="http://schemas.microsoft.com/office/drawing/2014/main" id="{DA421639-132F-46EF-ACA5-529965AFAE6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5 Marcador de número de diapositiva">
            <a:extLst>
              <a:ext uri="{FF2B5EF4-FFF2-40B4-BE49-F238E27FC236}">
                <a16:creationId xmlns:a16="http://schemas.microsoft.com/office/drawing/2014/main" id="{29223557-BC8F-493F-816A-1C8CDA763DD4}"/>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EF801B-CD06-41D6-8772-DA14A5CB6868}" type="slidenum">
              <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66912180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B249C76D-AA0E-4C0A-BB65-33EB999AADAD}"/>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F4AF5F2-CAE6-46A3-B58E-74C0FDE8CCE3}" type="datetime1">
              <a:rPr kumimoji="0" lang="es-ES_tradnl"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22/09/2020</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
        <p:nvSpPr>
          <p:cNvPr id="3" name="4 Marcador de pie de página">
            <a:extLst>
              <a:ext uri="{FF2B5EF4-FFF2-40B4-BE49-F238E27FC236}">
                <a16:creationId xmlns:a16="http://schemas.microsoft.com/office/drawing/2014/main" id="{66483ACA-D08D-460E-AA50-B7A8B4206C9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5 Marcador de número de diapositiva">
            <a:extLst>
              <a:ext uri="{FF2B5EF4-FFF2-40B4-BE49-F238E27FC236}">
                <a16:creationId xmlns:a16="http://schemas.microsoft.com/office/drawing/2014/main" id="{C453F482-E508-4C10-A69A-B56762D7E57E}"/>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430C5B-7871-4107-8FF8-19F99533173F}" type="slidenum">
              <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83925231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14" y="273052"/>
            <a:ext cx="4011084" cy="1162051"/>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609614" y="143511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7AA6731-DE2D-495A-B665-5F734108B787}"/>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0169BB-594D-4862-A401-870614D10B16}" type="datetime1">
              <a:rPr kumimoji="0" lang="es-ES_tradnl"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22/09/2020</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
        <p:nvSpPr>
          <p:cNvPr id="6" name="4 Marcador de pie de página">
            <a:extLst>
              <a:ext uri="{FF2B5EF4-FFF2-40B4-BE49-F238E27FC236}">
                <a16:creationId xmlns:a16="http://schemas.microsoft.com/office/drawing/2014/main" id="{A33CE360-8762-4619-A5D4-E79A0A1FAD8A}"/>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a:extLst>
              <a:ext uri="{FF2B5EF4-FFF2-40B4-BE49-F238E27FC236}">
                <a16:creationId xmlns:a16="http://schemas.microsoft.com/office/drawing/2014/main" id="{3E4552FC-1882-41CF-A1CA-78EFFAF7BCE4}"/>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2409DA-2528-49E6-8442-43A97C797C03}" type="slidenum">
              <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82234895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F91A9D0-21A5-461F-8A16-8A400F69823C}" type="datetimeFigureOut">
              <a:rPr lang="es-ES" smtClean="0"/>
              <a:t>22/09/2020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D65BD68-0FF6-4A7C-BADF-288258027DED}" type="slidenum">
              <a:rPr lang="es-ES" smtClean="0"/>
              <a:t>‹Nº›</a:t>
            </a:fld>
            <a:endParaRPr lang="es-ES"/>
          </a:p>
        </p:txBody>
      </p:sp>
    </p:spTree>
    <p:extLst>
      <p:ext uri="{BB962C8B-B14F-4D97-AF65-F5344CB8AC3E}">
        <p14:creationId xmlns:p14="http://schemas.microsoft.com/office/powerpoint/2010/main" val="4152069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6"/>
            <a:ext cx="7315200" cy="566739"/>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2389717" y="612776"/>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2389717" y="5367345"/>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CD88D3B3-C6AA-4467-9793-110D7FA99F9F}"/>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0DA4C0-E34F-4377-98EB-ACE3FA00ABD2}" type="datetime1">
              <a:rPr kumimoji="0" lang="es-ES_tradnl"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22/09/2020</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
        <p:nvSpPr>
          <p:cNvPr id="6" name="4 Marcador de pie de página">
            <a:extLst>
              <a:ext uri="{FF2B5EF4-FFF2-40B4-BE49-F238E27FC236}">
                <a16:creationId xmlns:a16="http://schemas.microsoft.com/office/drawing/2014/main" id="{D1C328C4-7E3B-40CC-8B10-B2F6BBA845D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a:extLst>
              <a:ext uri="{FF2B5EF4-FFF2-40B4-BE49-F238E27FC236}">
                <a16:creationId xmlns:a16="http://schemas.microsoft.com/office/drawing/2014/main" id="{16822F17-0CB3-4A0D-AB53-52E5FCCD3B1A}"/>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C24B10-0324-4380-8978-94B4046D8379}" type="slidenum">
              <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7566939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a:extLst>
              <a:ext uri="{FF2B5EF4-FFF2-40B4-BE49-F238E27FC236}">
                <a16:creationId xmlns:a16="http://schemas.microsoft.com/office/drawing/2014/main" id="{55AFB108-A0EE-4198-8833-9990E71AF90B}"/>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845D97D-FA3D-4A41-A557-21F83758641D}" type="datetime1">
              <a:rPr kumimoji="0" lang="es-ES_tradnl"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22/09/2020</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
        <p:nvSpPr>
          <p:cNvPr id="5" name="4 Marcador de pie de página">
            <a:extLst>
              <a:ext uri="{FF2B5EF4-FFF2-40B4-BE49-F238E27FC236}">
                <a16:creationId xmlns:a16="http://schemas.microsoft.com/office/drawing/2014/main" id="{FA6FACA3-AA22-4A1D-A7FA-A8C72EED49EA}"/>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a:extLst>
              <a:ext uri="{FF2B5EF4-FFF2-40B4-BE49-F238E27FC236}">
                <a16:creationId xmlns:a16="http://schemas.microsoft.com/office/drawing/2014/main" id="{61D527F8-B57B-4DF4-BD57-C570D155CC4A}"/>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FDEFAD-872F-48CD-B95D-951BB483B5C5}" type="slidenum">
              <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79961911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1" y="274643"/>
            <a:ext cx="27432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609600" y="274643"/>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a:extLst>
              <a:ext uri="{FF2B5EF4-FFF2-40B4-BE49-F238E27FC236}">
                <a16:creationId xmlns:a16="http://schemas.microsoft.com/office/drawing/2014/main" id="{143FE80C-7880-4DF3-B8D6-7F0574DDCD76}"/>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53BBC1-B1F5-47E3-80AD-5F98BC57744A}" type="datetime1">
              <a:rPr kumimoji="0" lang="es-ES_tradnl"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22/09/2020</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
        <p:nvSpPr>
          <p:cNvPr id="5" name="4 Marcador de pie de página">
            <a:extLst>
              <a:ext uri="{FF2B5EF4-FFF2-40B4-BE49-F238E27FC236}">
                <a16:creationId xmlns:a16="http://schemas.microsoft.com/office/drawing/2014/main" id="{4C86B5EF-53E9-47D0-8FAF-11624AFFAB81}"/>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a:extLst>
              <a:ext uri="{FF2B5EF4-FFF2-40B4-BE49-F238E27FC236}">
                <a16:creationId xmlns:a16="http://schemas.microsoft.com/office/drawing/2014/main" id="{D343CDF4-10DC-482B-9A28-6504A3A81BC5}"/>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C4DE57-607D-4F5C-B505-D5BBD267DCD7}" type="slidenum">
              <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47885824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CF91A9D0-21A5-461F-8A16-8A400F69823C}" type="datetimeFigureOut">
              <a:rPr lang="es-ES" smtClean="0"/>
              <a:t>22/09/2020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D65BD68-0FF6-4A7C-BADF-288258027DED}" type="slidenum">
              <a:rPr lang="es-ES" smtClean="0"/>
              <a:t>‹Nº›</a:t>
            </a:fld>
            <a:endParaRPr lang="es-ES"/>
          </a:p>
        </p:txBody>
      </p:sp>
    </p:spTree>
    <p:extLst>
      <p:ext uri="{BB962C8B-B14F-4D97-AF65-F5344CB8AC3E}">
        <p14:creationId xmlns:p14="http://schemas.microsoft.com/office/powerpoint/2010/main" val="19353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F91A9D0-21A5-461F-8A16-8A400F69823C}" type="datetimeFigureOut">
              <a:rPr lang="es-ES" smtClean="0"/>
              <a:t>22/09/2020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D65BD68-0FF6-4A7C-BADF-288258027DED}" type="slidenum">
              <a:rPr lang="es-ES" smtClean="0"/>
              <a:t>‹Nº›</a:t>
            </a:fld>
            <a:endParaRPr lang="es-ES"/>
          </a:p>
        </p:txBody>
      </p:sp>
    </p:spTree>
    <p:extLst>
      <p:ext uri="{BB962C8B-B14F-4D97-AF65-F5344CB8AC3E}">
        <p14:creationId xmlns:p14="http://schemas.microsoft.com/office/powerpoint/2010/main" val="280414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F91A9D0-21A5-461F-8A16-8A400F69823C}" type="datetimeFigureOut">
              <a:rPr lang="es-ES" smtClean="0"/>
              <a:t>22/09/2020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D65BD68-0FF6-4A7C-BADF-288258027DED}" type="slidenum">
              <a:rPr lang="es-ES" smtClean="0"/>
              <a:t>‹Nº›</a:t>
            </a:fld>
            <a:endParaRPr lang="es-ES"/>
          </a:p>
        </p:txBody>
      </p:sp>
    </p:spTree>
    <p:extLst>
      <p:ext uri="{BB962C8B-B14F-4D97-AF65-F5344CB8AC3E}">
        <p14:creationId xmlns:p14="http://schemas.microsoft.com/office/powerpoint/2010/main" val="29797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CF91A9D0-21A5-461F-8A16-8A400F69823C}" type="datetimeFigureOut">
              <a:rPr lang="es-ES" smtClean="0"/>
              <a:t>22/09/2020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D65BD68-0FF6-4A7C-BADF-288258027DED}" type="slidenum">
              <a:rPr lang="es-ES" smtClean="0"/>
              <a:t>‹Nº›</a:t>
            </a:fld>
            <a:endParaRPr lang="es-ES"/>
          </a:p>
        </p:txBody>
      </p:sp>
    </p:spTree>
    <p:extLst>
      <p:ext uri="{BB962C8B-B14F-4D97-AF65-F5344CB8AC3E}">
        <p14:creationId xmlns:p14="http://schemas.microsoft.com/office/powerpoint/2010/main" val="269705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F91A9D0-21A5-461F-8A16-8A400F69823C}" type="datetimeFigureOut">
              <a:rPr lang="es-ES" smtClean="0"/>
              <a:t>22/09/2020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D65BD68-0FF6-4A7C-BADF-288258027DED}" type="slidenum">
              <a:rPr lang="es-ES" smtClean="0"/>
              <a:t>‹Nº›</a:t>
            </a:fld>
            <a:endParaRPr lang="es-ES"/>
          </a:p>
        </p:txBody>
      </p:sp>
    </p:spTree>
    <p:extLst>
      <p:ext uri="{BB962C8B-B14F-4D97-AF65-F5344CB8AC3E}">
        <p14:creationId xmlns:p14="http://schemas.microsoft.com/office/powerpoint/2010/main" val="362578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F91A9D0-21A5-461F-8A16-8A400F69823C}" type="datetimeFigureOut">
              <a:rPr lang="es-ES" smtClean="0"/>
              <a:t>22/09/2020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D65BD68-0FF6-4A7C-BADF-288258027DED}" type="slidenum">
              <a:rPr lang="es-ES" smtClean="0"/>
              <a:t>‹Nº›</a:t>
            </a:fld>
            <a:endParaRPr lang="es-ES"/>
          </a:p>
        </p:txBody>
      </p:sp>
    </p:spTree>
    <p:extLst>
      <p:ext uri="{BB962C8B-B14F-4D97-AF65-F5344CB8AC3E}">
        <p14:creationId xmlns:p14="http://schemas.microsoft.com/office/powerpoint/2010/main" val="76484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F91A9D0-21A5-461F-8A16-8A400F69823C}" type="datetimeFigureOut">
              <a:rPr lang="es-ES" smtClean="0"/>
              <a:t>22/09/2020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D65BD68-0FF6-4A7C-BADF-288258027DED}" type="slidenum">
              <a:rPr lang="es-ES" smtClean="0"/>
              <a:t>‹Nº›</a:t>
            </a:fld>
            <a:endParaRPr lang="es-ES"/>
          </a:p>
        </p:txBody>
      </p:sp>
    </p:spTree>
    <p:extLst>
      <p:ext uri="{BB962C8B-B14F-4D97-AF65-F5344CB8AC3E}">
        <p14:creationId xmlns:p14="http://schemas.microsoft.com/office/powerpoint/2010/main" val="3912648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1A9D0-21A5-461F-8A16-8A400F69823C}" type="datetimeFigureOut">
              <a:rPr lang="es-ES" smtClean="0"/>
              <a:t>22/09/2020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5BD68-0FF6-4A7C-BADF-288258027DED}" type="slidenum">
              <a:rPr lang="es-ES" smtClean="0"/>
              <a:t>‹Nº›</a:t>
            </a:fld>
            <a:endParaRPr lang="es-ES"/>
          </a:p>
        </p:txBody>
      </p:sp>
    </p:spTree>
    <p:extLst>
      <p:ext uri="{BB962C8B-B14F-4D97-AF65-F5344CB8AC3E}">
        <p14:creationId xmlns:p14="http://schemas.microsoft.com/office/powerpoint/2010/main" val="16453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BB4DB3FC-D9DE-4558-BF4A-82404A8A525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_tradnl"/>
              <a:t>Haga clic para modificar el estilo de título del patrón</a:t>
            </a:r>
            <a:endParaRPr lang="en-US" altLang="es-ES_tradnl"/>
          </a:p>
        </p:txBody>
      </p:sp>
      <p:sp>
        <p:nvSpPr>
          <p:cNvPr id="1027" name="2 Marcador de texto">
            <a:extLst>
              <a:ext uri="{FF2B5EF4-FFF2-40B4-BE49-F238E27FC236}">
                <a16:creationId xmlns:a16="http://schemas.microsoft.com/office/drawing/2014/main" id="{5BA550EA-F57D-4886-B265-0E9159902918}"/>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_tradnl"/>
              <a:t>Haga clic para modificar el estilo de texto del patrón</a:t>
            </a:r>
          </a:p>
          <a:p>
            <a:pPr lvl="1"/>
            <a:r>
              <a:rPr lang="es-ES" altLang="es-ES_tradnl"/>
              <a:t>Segundo nivel</a:t>
            </a:r>
          </a:p>
          <a:p>
            <a:pPr lvl="2"/>
            <a:r>
              <a:rPr lang="es-ES" altLang="es-ES_tradnl"/>
              <a:t>Tercer nivel</a:t>
            </a:r>
          </a:p>
          <a:p>
            <a:pPr lvl="3"/>
            <a:r>
              <a:rPr lang="es-ES" altLang="es-ES_tradnl"/>
              <a:t>Cuarto nivel</a:t>
            </a:r>
          </a:p>
          <a:p>
            <a:pPr lvl="4"/>
            <a:r>
              <a:rPr lang="es-ES" altLang="es-ES_tradnl"/>
              <a:t>Quinto nivel</a:t>
            </a:r>
            <a:endParaRPr lang="en-US" altLang="es-ES_tradnl"/>
          </a:p>
        </p:txBody>
      </p:sp>
      <p:sp>
        <p:nvSpPr>
          <p:cNvPr id="4" name="3 Marcador de fecha">
            <a:extLst>
              <a:ext uri="{FF2B5EF4-FFF2-40B4-BE49-F238E27FC236}">
                <a16:creationId xmlns:a16="http://schemas.microsoft.com/office/drawing/2014/main" id="{F748D0B4-3121-4321-8681-CADE9A65519D}"/>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7D6EC7-6723-4D0F-8C28-344F88112013}" type="datetime1">
              <a:rPr kumimoji="0" lang="es-ES_tradnl"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22/09/2020</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
        <p:nvSpPr>
          <p:cNvPr id="5" name="4 Marcador de pie de página">
            <a:extLst>
              <a:ext uri="{FF2B5EF4-FFF2-40B4-BE49-F238E27FC236}">
                <a16:creationId xmlns:a16="http://schemas.microsoft.com/office/drawing/2014/main" id="{25A3610E-714A-4BF3-B0C8-62F81B245660}"/>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a:extLst>
              <a:ext uri="{FF2B5EF4-FFF2-40B4-BE49-F238E27FC236}">
                <a16:creationId xmlns:a16="http://schemas.microsoft.com/office/drawing/2014/main" id="{F43006DC-1618-41ED-A140-887731EF1775}"/>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1C753A-08B8-4BB2-BF84-5E064A99197C}" type="slidenum">
              <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altLang="es-ES_tradnl"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619480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7.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8.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hyperlink" Target="mailto:cintaperez9@gmail.com" TargetMode="External"/><Relationship Id="rId2" Type="http://schemas.openxmlformats.org/officeDocument/2006/relationships/hyperlink" Target="mailto:pereadavid94@gmail.com" TargetMode="Externa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comments" Target="../comments/commen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omments" Target="../comments/comment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8.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 Id="rId9" Type="http://schemas.openxmlformats.org/officeDocument/2006/relationships/comments" Target="../comments/commen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1768223-7A18-4FE3-8AA3-B3772CECA903}"/>
              </a:ext>
            </a:extLst>
          </p:cNvPr>
          <p:cNvSpPr>
            <a:spLocks noGrp="1"/>
          </p:cNvSpPr>
          <p:nvPr>
            <p:ph type="subTitle" idx="1"/>
          </p:nvPr>
        </p:nvSpPr>
        <p:spPr>
          <a:xfrm>
            <a:off x="1873890" y="3497277"/>
            <a:ext cx="7297405" cy="949960"/>
          </a:xfrm>
        </p:spPr>
        <p:txBody>
          <a:bodyPr>
            <a:normAutofit/>
          </a:bodyPr>
          <a:lstStyle/>
          <a:p>
            <a:pPr algn="l"/>
            <a:r>
              <a:rPr lang="en-US" sz="1900" b="1" dirty="0">
                <a:solidFill>
                  <a:schemeClr val="tx1">
                    <a:lumMod val="50000"/>
                    <a:lumOff val="50000"/>
                  </a:schemeClr>
                </a:solidFill>
              </a:rPr>
              <a:t>48</a:t>
            </a:r>
            <a:r>
              <a:rPr lang="en-US" sz="1900" b="1" baseline="30000" dirty="0">
                <a:solidFill>
                  <a:schemeClr val="tx1">
                    <a:lumMod val="50000"/>
                    <a:lumOff val="50000"/>
                  </a:schemeClr>
                </a:solidFill>
              </a:rPr>
              <a:t>th</a:t>
            </a:r>
            <a:r>
              <a:rPr lang="en-US" sz="1900" b="1" dirty="0">
                <a:solidFill>
                  <a:schemeClr val="tx1">
                    <a:lumMod val="50000"/>
                    <a:lumOff val="50000"/>
                  </a:schemeClr>
                </a:solidFill>
              </a:rPr>
              <a:t> World Continuous Auditing and Reporting Symposium </a:t>
            </a:r>
            <a:endParaRPr lang="en-US" sz="1800" b="1" dirty="0">
              <a:solidFill>
                <a:schemeClr val="tx1">
                  <a:lumMod val="50000"/>
                  <a:lumOff val="50000"/>
                </a:schemeClr>
              </a:solidFill>
            </a:endParaRPr>
          </a:p>
        </p:txBody>
      </p:sp>
      <p:sp>
        <p:nvSpPr>
          <p:cNvPr id="5" name="1 Título">
            <a:extLst>
              <a:ext uri="{FF2B5EF4-FFF2-40B4-BE49-F238E27FC236}">
                <a16:creationId xmlns:a16="http://schemas.microsoft.com/office/drawing/2014/main" id="{1385EE05-1435-423A-9972-EE4FC516D167}"/>
              </a:ext>
            </a:extLst>
          </p:cNvPr>
          <p:cNvSpPr txBox="1">
            <a:spLocks/>
          </p:cNvSpPr>
          <p:nvPr/>
        </p:nvSpPr>
        <p:spPr bwMode="auto">
          <a:xfrm>
            <a:off x="1214496" y="4894969"/>
            <a:ext cx="4747392" cy="136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kumimoji="0" lang="es-ES" altLang="es-ES_tradnl" sz="2400" i="1" u="none" strike="noStrike" kern="1200" cap="none" spc="0" normalizeH="0" baseline="0" noProof="0" dirty="0">
                <a:ln>
                  <a:noFill/>
                </a:ln>
                <a:solidFill>
                  <a:schemeClr val="tx1">
                    <a:lumMod val="65000"/>
                    <a:lumOff val="35000"/>
                  </a:schemeClr>
                </a:solidFill>
                <a:effectLst/>
                <a:uLnTx/>
                <a:uFillTx/>
                <a:latin typeface="Calibri"/>
              </a:rPr>
              <a:t>David</a:t>
            </a:r>
            <a:r>
              <a:rPr kumimoji="0" lang="es-ES" altLang="es-ES_tradnl" sz="2400" i="1" u="none" strike="noStrike" kern="1200" cap="none" spc="0" normalizeH="0" noProof="0" dirty="0">
                <a:ln>
                  <a:noFill/>
                </a:ln>
                <a:solidFill>
                  <a:schemeClr val="tx1">
                    <a:lumMod val="65000"/>
                    <a:lumOff val="35000"/>
                  </a:schemeClr>
                </a:solidFill>
                <a:effectLst/>
                <a:uLnTx/>
                <a:uFillTx/>
                <a:latin typeface="Calibri"/>
              </a:rPr>
              <a:t> </a:t>
            </a:r>
            <a:r>
              <a:rPr lang="es-ES" altLang="es-ES_tradnl" sz="2400" i="1" dirty="0">
                <a:solidFill>
                  <a:schemeClr val="tx1">
                    <a:lumMod val="65000"/>
                    <a:lumOff val="35000"/>
                  </a:schemeClr>
                </a:solidFill>
                <a:latin typeface="Calibri"/>
              </a:rPr>
              <a:t>Perea</a:t>
            </a:r>
          </a:p>
          <a:p>
            <a:pPr lvl="0" eaLnBrk="0" fontAlgn="base" hangingPunct="0">
              <a:spcBef>
                <a:spcPct val="0"/>
              </a:spcBef>
              <a:spcAft>
                <a:spcPct val="0"/>
              </a:spcAft>
              <a:buNone/>
              <a:defRPr/>
            </a:pPr>
            <a:r>
              <a:rPr lang="es-ES" altLang="es-ES_tradnl" sz="2400" i="1" dirty="0">
                <a:solidFill>
                  <a:schemeClr val="tx1">
                    <a:lumMod val="65000"/>
                    <a:lumOff val="35000"/>
                  </a:schemeClr>
                </a:solidFill>
                <a:latin typeface="Calibri"/>
              </a:rPr>
              <a:t>Cinta Pérez</a:t>
            </a:r>
          </a:p>
          <a:p>
            <a:pPr lvl="0" eaLnBrk="0" fontAlgn="base" hangingPunct="0">
              <a:spcBef>
                <a:spcPct val="0"/>
              </a:spcBef>
              <a:spcAft>
                <a:spcPct val="0"/>
              </a:spcAft>
              <a:buNone/>
              <a:defRPr/>
            </a:pPr>
            <a:r>
              <a:rPr lang="es-ES" altLang="es-ES_tradnl" sz="2400" i="1" dirty="0">
                <a:solidFill>
                  <a:schemeClr val="tx1">
                    <a:lumMod val="65000"/>
                    <a:lumOff val="35000"/>
                  </a:schemeClr>
                </a:solidFill>
                <a:latin typeface="Calibri"/>
              </a:rPr>
              <a:t>María Asunción Grávalos</a:t>
            </a:r>
          </a:p>
          <a:p>
            <a:pPr lvl="0" eaLnBrk="0" fontAlgn="base" hangingPunct="0">
              <a:spcBef>
                <a:spcPct val="0"/>
              </a:spcBef>
              <a:spcAft>
                <a:spcPct val="0"/>
              </a:spcAft>
              <a:buNone/>
              <a:defRPr/>
            </a:pPr>
            <a:r>
              <a:rPr lang="es-ES" altLang="es-ES_tradnl" sz="2400" i="1" dirty="0">
                <a:solidFill>
                  <a:schemeClr val="tx1">
                    <a:lumMod val="65000"/>
                    <a:lumOff val="35000"/>
                  </a:schemeClr>
                </a:solidFill>
                <a:latin typeface="Calibri"/>
              </a:rPr>
              <a:t>Roció Hernández</a:t>
            </a:r>
            <a:endParaRPr kumimoji="0" lang="es-ES" altLang="es-ES_tradnl" sz="2400" i="1" u="none" strike="noStrike" kern="1200" cap="none" spc="0" normalizeH="0" baseline="0" noProof="0" dirty="0">
              <a:ln>
                <a:noFill/>
              </a:ln>
              <a:solidFill>
                <a:schemeClr val="tx1">
                  <a:lumMod val="65000"/>
                  <a:lumOff val="35000"/>
                </a:schemeClr>
              </a:solidFill>
              <a:effectLst/>
              <a:uLnTx/>
              <a:uFillTx/>
              <a:latin typeface="Calibri"/>
            </a:endParaRPr>
          </a:p>
        </p:txBody>
      </p:sp>
      <p:sp>
        <p:nvSpPr>
          <p:cNvPr id="7" name="Rectángulo 6"/>
          <p:cNvSpPr/>
          <p:nvPr/>
        </p:nvSpPr>
        <p:spPr>
          <a:xfrm>
            <a:off x="1873890" y="2461188"/>
            <a:ext cx="7492301" cy="1077218"/>
          </a:xfrm>
          <a:prstGeom prst="rect">
            <a:avLst/>
          </a:prstGeom>
        </p:spPr>
        <p:txBody>
          <a:bodyPr wrap="square">
            <a:spAutoFit/>
          </a:bodyPr>
          <a:lstStyle/>
          <a:p>
            <a:pPr lvl="0" eaLnBrk="0" fontAlgn="base" hangingPunct="0">
              <a:spcBef>
                <a:spcPct val="0"/>
              </a:spcBef>
              <a:spcAft>
                <a:spcPct val="0"/>
              </a:spcAft>
              <a:defRPr/>
            </a:pPr>
            <a:r>
              <a:rPr lang="en-US" altLang="es-ES_tradnl" sz="3200" b="1" dirty="0">
                <a:solidFill>
                  <a:srgbClr val="C0504D"/>
                </a:solidFill>
              </a:rPr>
              <a:t>A web scraping methodology to analyze google play apps</a:t>
            </a:r>
            <a:endParaRPr lang="en-GB" altLang="es-ES_tradnl" sz="3200" b="1" dirty="0">
              <a:solidFill>
                <a:srgbClr val="C00000"/>
              </a:solidFill>
              <a:ea typeface="ＭＳ Ｐゴシック" panose="020B0600070205080204" pitchFamily="34" charset="-128"/>
            </a:endParaRPr>
          </a:p>
        </p:txBody>
      </p:sp>
      <p:pic>
        <p:nvPicPr>
          <p:cNvPr id="12290" name="Picture 2" descr="Resultado de imagen de universidad de huelva"/>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49342" t="48671"/>
          <a:stretch/>
        </p:blipFill>
        <p:spPr bwMode="auto">
          <a:xfrm>
            <a:off x="0" y="-1"/>
            <a:ext cx="2428993" cy="24611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de universidad de huelva"/>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r="24616" b="50232"/>
          <a:stretch/>
        </p:blipFill>
        <p:spPr bwMode="auto">
          <a:xfrm>
            <a:off x="8092866" y="4417557"/>
            <a:ext cx="4070273" cy="244044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esultado de imagen de universidad de huelva"/>
          <p:cNvPicPr>
            <a:picLocks noChangeAspect="1" noChangeArrowheads="1"/>
          </p:cNvPicPr>
          <p:nvPr/>
        </p:nvPicPr>
        <p:blipFill rotWithShape="1">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ackgroundRemoval t="68106" b="96803" l="5068" r="95608">
                        <a14:foregroundMark x1="32320" y1="77458" x2="32320" y2="77458"/>
                        <a14:foregroundMark x1="40090" y1="85851" x2="40090" y2="85851"/>
                        <a14:foregroundMark x1="23311" y1="85132" x2="23311" y2="85132"/>
                        <a14:foregroundMark x1="28041" y1="91607" x2="28041" y2="91607"/>
                        <a14:foregroundMark x1="58896" y1="91767" x2="58896" y2="91767"/>
                        <a14:foregroundMark x1="62162" y1="89448" x2="62162" y2="89448"/>
                        <a14:foregroundMark x1="69707" y1="90328" x2="69707" y2="90328"/>
                        <a14:foregroundMark x1="74212" y1="90488" x2="74212" y2="90488"/>
                        <a14:foregroundMark x1="83559" y1="89448" x2="83559" y2="89448"/>
                        <a14:foregroundMark x1="82320" y1="78177" x2="82320" y2="78177"/>
                        <a14:foregroundMark x1="77027" y1="79297" x2="77027" y2="79297"/>
                        <a14:foregroundMark x1="72523" y1="78897" x2="72523" y2="78897"/>
                        <a14:foregroundMark x1="64640" y1="78737" x2="64640" y2="78737"/>
                        <a14:foregroundMark x1="61374" y1="79297" x2="61374" y2="79297"/>
                        <a14:foregroundMark x1="64414" y1="70903" x2="64414" y2="70903"/>
                        <a14:foregroundMark x1="53941" y1="78018" x2="53941" y2="78018"/>
                        <a14:foregroundMark x1="46171" y1="79057" x2="46171" y2="79057"/>
                        <a14:foregroundMark x1="41554" y1="78337" x2="41554" y2="78337"/>
                        <a14:foregroundMark x1="36261" y1="70584" x2="36261" y2="70584"/>
                        <a14:backgroundMark x1="30743" y1="87290" x2="30743" y2="87290"/>
                        <a14:backgroundMark x1="64977" y1="88010" x2="64977" y2="88010"/>
                        <a14:backgroundMark x1="48874" y1="75140" x2="48874" y2="75140"/>
                        <a14:backgroundMark x1="78041" y1="78337" x2="78041" y2="78337"/>
                      </a14:backgroundRemoval>
                    </a14:imgEffect>
                  </a14:imgLayer>
                </a14:imgProps>
              </a:ext>
              <a:ext uri="{28A0092B-C50C-407E-A947-70E740481C1C}">
                <a14:useLocalDpi xmlns:a14="http://schemas.microsoft.com/office/drawing/2010/main" val="0"/>
              </a:ext>
            </a:extLst>
          </a:blip>
          <a:srcRect t="68560"/>
          <a:stretch/>
        </p:blipFill>
        <p:spPr bwMode="auto">
          <a:xfrm>
            <a:off x="4757738" y="628739"/>
            <a:ext cx="2676524" cy="1185494"/>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a:extLst>
              <a:ext uri="{FF2B5EF4-FFF2-40B4-BE49-F238E27FC236}">
                <a16:creationId xmlns:a16="http://schemas.microsoft.com/office/drawing/2014/main" id="{1385EE05-1435-423A-9972-EE4FC516D167}"/>
              </a:ext>
            </a:extLst>
          </p:cNvPr>
          <p:cNvSpPr txBox="1">
            <a:spLocks/>
          </p:cNvSpPr>
          <p:nvPr/>
        </p:nvSpPr>
        <p:spPr bwMode="auto">
          <a:xfrm>
            <a:off x="5387103" y="5401504"/>
            <a:ext cx="2864178"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algn="ctr" eaLnBrk="0" fontAlgn="base" hangingPunct="0">
              <a:spcBef>
                <a:spcPct val="0"/>
              </a:spcBef>
              <a:spcAft>
                <a:spcPct val="0"/>
              </a:spcAft>
              <a:buNone/>
              <a:defRPr/>
            </a:pPr>
            <a:r>
              <a:rPr lang="en-GB" altLang="es-ES_tradnl" sz="1800" dirty="0">
                <a:solidFill>
                  <a:schemeClr val="tx1">
                    <a:lumMod val="65000"/>
                    <a:lumOff val="35000"/>
                  </a:schemeClr>
                </a:solidFill>
                <a:latin typeface="Calibri"/>
              </a:rPr>
              <a:t>25 September 2020</a:t>
            </a:r>
          </a:p>
          <a:p>
            <a:pPr algn="ctr" eaLnBrk="0" fontAlgn="base" hangingPunct="0">
              <a:spcBef>
                <a:spcPct val="0"/>
              </a:spcBef>
              <a:spcAft>
                <a:spcPct val="0"/>
              </a:spcAft>
              <a:buNone/>
              <a:defRPr/>
            </a:pPr>
            <a:r>
              <a:rPr lang="en-GB" altLang="es-ES_tradnl" sz="1800" dirty="0">
                <a:solidFill>
                  <a:schemeClr val="tx1">
                    <a:lumMod val="65000"/>
                    <a:lumOff val="35000"/>
                  </a:schemeClr>
                </a:solidFill>
                <a:latin typeface="Calibri"/>
              </a:rPr>
              <a:t>Madrid, Spain</a:t>
            </a:r>
            <a:endParaRPr kumimoji="0" lang="en-GB" altLang="es-ES_tradnl" sz="1800" u="none" strike="noStrike" kern="1200" cap="none" spc="0" normalizeH="0" baseline="0" noProof="0" dirty="0">
              <a:ln>
                <a:noFill/>
              </a:ln>
              <a:solidFill>
                <a:schemeClr val="tx1">
                  <a:lumMod val="65000"/>
                  <a:lumOff val="35000"/>
                </a:schemeClr>
              </a:solidFill>
              <a:effectLst/>
              <a:uLnTx/>
              <a:uFillTx/>
              <a:latin typeface="Calibri"/>
            </a:endParaRPr>
          </a:p>
        </p:txBody>
      </p:sp>
    </p:spTree>
    <p:extLst>
      <p:ext uri="{BB962C8B-B14F-4D97-AF65-F5344CB8AC3E}">
        <p14:creationId xmlns:p14="http://schemas.microsoft.com/office/powerpoint/2010/main" val="216909882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1076770" y="2214684"/>
            <a:ext cx="2140520" cy="1452059"/>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s-ES" sz="2000" dirty="0">
              <a:solidFill>
                <a:schemeClr val="tx1"/>
              </a:solidFill>
            </a:endParaRPr>
          </a:p>
        </p:txBody>
      </p:sp>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US" altLang="es-ES_tradnl" sz="2800" b="1" dirty="0">
                <a:solidFill>
                  <a:srgbClr val="C0504D"/>
                </a:solidFill>
              </a:rPr>
              <a:t>2. Parse HTML content </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 name="Rectángulo 2">
            <a:extLst>
              <a:ext uri="{FF2B5EF4-FFF2-40B4-BE49-F238E27FC236}">
                <a16:creationId xmlns:a16="http://schemas.microsoft.com/office/drawing/2014/main" id="{B23B15C6-A5F6-4EC9-AFC0-C3A42C03262B}"/>
              </a:ext>
            </a:extLst>
          </p:cNvPr>
          <p:cNvSpPr/>
          <p:nvPr/>
        </p:nvSpPr>
        <p:spPr>
          <a:xfrm>
            <a:off x="3581460" y="1379969"/>
            <a:ext cx="5131182" cy="430887"/>
          </a:xfrm>
          <a:prstGeom prst="rect">
            <a:avLst/>
          </a:prstGeom>
        </p:spPr>
        <p:txBody>
          <a:bodyPr wrap="square">
            <a:spAutoFit/>
          </a:bodyPr>
          <a:lstStyle/>
          <a:p>
            <a:pPr lvl="0" algn="ctr">
              <a:defRPr/>
            </a:pPr>
            <a:r>
              <a:rPr lang="en-US" sz="2200" b="1" dirty="0">
                <a:solidFill>
                  <a:prstClr val="black"/>
                </a:solidFill>
                <a:cs typeface="Times" panose="02020603050405020304" pitchFamily="18" charset="0"/>
              </a:rPr>
              <a:t> CSS nodes </a:t>
            </a:r>
            <a:endParaRPr kumimoji="0" lang="en-US" sz="2200" b="1" i="0" u="none" strike="noStrike" kern="1200" cap="none" spc="0" normalizeH="0" baseline="0" noProof="0" dirty="0">
              <a:ln>
                <a:noFill/>
              </a:ln>
              <a:solidFill>
                <a:prstClr val="black"/>
              </a:solidFill>
              <a:effectLst/>
              <a:uLnTx/>
              <a:uFillTx/>
              <a:latin typeface="Calibri"/>
              <a:ea typeface="+mn-ea"/>
              <a:cs typeface="Times" panose="02020603050405020304" pitchFamily="18" charset="0"/>
            </a:endParaRPr>
          </a:p>
        </p:txBody>
      </p:sp>
      <p:pic>
        <p:nvPicPr>
          <p:cNvPr id="2050" name="Picture 2" descr="Imagen relacionad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redondeado 5"/>
          <p:cNvSpPr/>
          <p:nvPr/>
        </p:nvSpPr>
        <p:spPr>
          <a:xfrm>
            <a:off x="1104202" y="2214685"/>
            <a:ext cx="2295967" cy="13343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rPr>
              <a:t>.AHFaub</a:t>
            </a:r>
          </a:p>
          <a:p>
            <a:pPr>
              <a:lnSpc>
                <a:spcPct val="150000"/>
              </a:lnSpc>
            </a:pPr>
            <a:r>
              <a:rPr lang="en-US" sz="2000" dirty="0">
                <a:solidFill>
                  <a:schemeClr val="tx1"/>
                </a:solidFill>
              </a:rPr>
              <a:t>App name</a:t>
            </a:r>
          </a:p>
        </p:txBody>
      </p:sp>
      <p:sp>
        <p:nvSpPr>
          <p:cNvPr id="11" name="Rectángulo redondeado 10"/>
          <p:cNvSpPr/>
          <p:nvPr/>
        </p:nvSpPr>
        <p:spPr>
          <a:xfrm>
            <a:off x="8025606" y="3106426"/>
            <a:ext cx="4268787" cy="43746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000" dirty="0">
              <a:solidFill>
                <a:schemeClr val="tx1"/>
              </a:solidFill>
            </a:endParaRPr>
          </a:p>
        </p:txBody>
      </p:sp>
      <p:sp>
        <p:nvSpPr>
          <p:cNvPr id="12" name="Rectángulo redondeado 11"/>
          <p:cNvSpPr/>
          <p:nvPr/>
        </p:nvSpPr>
        <p:spPr>
          <a:xfrm>
            <a:off x="9076813" y="2251259"/>
            <a:ext cx="2140520" cy="1452059"/>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s-ES" sz="2000" dirty="0">
              <a:solidFill>
                <a:schemeClr val="tx1"/>
              </a:solidFill>
            </a:endParaRPr>
          </a:p>
        </p:txBody>
      </p:sp>
      <p:sp>
        <p:nvSpPr>
          <p:cNvPr id="14" name="Rectángulo redondeado 13"/>
          <p:cNvSpPr/>
          <p:nvPr/>
        </p:nvSpPr>
        <p:spPr>
          <a:xfrm>
            <a:off x="9104246" y="2251260"/>
            <a:ext cx="2113088" cy="13343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rPr>
              <a:t>.BHMmbe</a:t>
            </a:r>
          </a:p>
          <a:p>
            <a:pPr>
              <a:lnSpc>
                <a:spcPct val="150000"/>
              </a:lnSpc>
            </a:pPr>
            <a:r>
              <a:rPr lang="en-US" sz="2000" dirty="0">
                <a:solidFill>
                  <a:schemeClr val="tx1"/>
                </a:solidFill>
              </a:rPr>
              <a:t>Number starts</a:t>
            </a:r>
          </a:p>
        </p:txBody>
      </p:sp>
      <p:sp>
        <p:nvSpPr>
          <p:cNvPr id="15" name="Rectángulo redondeado 14"/>
          <p:cNvSpPr/>
          <p:nvPr/>
        </p:nvSpPr>
        <p:spPr>
          <a:xfrm>
            <a:off x="1076770" y="4458350"/>
            <a:ext cx="2140520" cy="1452059"/>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s-ES" sz="2000" dirty="0">
              <a:solidFill>
                <a:schemeClr val="tx1"/>
              </a:solidFill>
            </a:endParaRPr>
          </a:p>
        </p:txBody>
      </p:sp>
      <p:sp>
        <p:nvSpPr>
          <p:cNvPr id="16" name="Rectángulo redondeado 15"/>
          <p:cNvSpPr/>
          <p:nvPr/>
        </p:nvSpPr>
        <p:spPr>
          <a:xfrm>
            <a:off x="1104203" y="4459620"/>
            <a:ext cx="2113088" cy="13343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rPr>
              <a:t>.EymY4b span</a:t>
            </a:r>
          </a:p>
          <a:p>
            <a:pPr>
              <a:lnSpc>
                <a:spcPct val="150000"/>
              </a:lnSpc>
            </a:pPr>
            <a:r>
              <a:rPr lang="en-US" sz="2000" dirty="0">
                <a:solidFill>
                  <a:schemeClr val="tx1"/>
                </a:solidFill>
              </a:rPr>
              <a:t>Number reviews</a:t>
            </a:r>
          </a:p>
        </p:txBody>
      </p:sp>
      <p:sp>
        <p:nvSpPr>
          <p:cNvPr id="17" name="Rectángulo redondeado 16"/>
          <p:cNvSpPr/>
          <p:nvPr/>
        </p:nvSpPr>
        <p:spPr>
          <a:xfrm>
            <a:off x="5076791" y="2251259"/>
            <a:ext cx="2140520" cy="1452059"/>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s-ES" sz="2000" dirty="0">
              <a:solidFill>
                <a:schemeClr val="tx1"/>
              </a:solidFill>
            </a:endParaRPr>
          </a:p>
        </p:txBody>
      </p:sp>
      <p:sp>
        <p:nvSpPr>
          <p:cNvPr id="18" name="Rectángulo redondeado 17"/>
          <p:cNvSpPr/>
          <p:nvPr/>
        </p:nvSpPr>
        <p:spPr>
          <a:xfrm>
            <a:off x="5104223" y="2251260"/>
            <a:ext cx="2295967" cy="13343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rPr>
              <a:t>.R8zArc</a:t>
            </a:r>
          </a:p>
          <a:p>
            <a:pPr>
              <a:lnSpc>
                <a:spcPct val="150000"/>
              </a:lnSpc>
            </a:pPr>
            <a:r>
              <a:rPr lang="en-US" sz="2000" dirty="0">
                <a:solidFill>
                  <a:schemeClr val="tx1"/>
                </a:solidFill>
              </a:rPr>
              <a:t>[1] Developer  </a:t>
            </a:r>
          </a:p>
          <a:p>
            <a:pPr>
              <a:lnSpc>
                <a:spcPct val="150000"/>
              </a:lnSpc>
            </a:pPr>
            <a:r>
              <a:rPr lang="en-US" sz="2000" dirty="0">
                <a:solidFill>
                  <a:schemeClr val="tx1"/>
                </a:solidFill>
              </a:rPr>
              <a:t>[2] App category </a:t>
            </a:r>
          </a:p>
        </p:txBody>
      </p:sp>
      <p:sp>
        <p:nvSpPr>
          <p:cNvPr id="19" name="Rectángulo redondeado 18"/>
          <p:cNvSpPr/>
          <p:nvPr/>
        </p:nvSpPr>
        <p:spPr>
          <a:xfrm>
            <a:off x="3906714" y="4458350"/>
            <a:ext cx="4533198" cy="1452059"/>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s-ES" sz="2000" dirty="0">
              <a:solidFill>
                <a:schemeClr val="tx1"/>
              </a:solidFill>
            </a:endParaRPr>
          </a:p>
        </p:txBody>
      </p:sp>
      <p:sp>
        <p:nvSpPr>
          <p:cNvPr id="20" name="Rectángulo redondeado 19"/>
          <p:cNvSpPr/>
          <p:nvPr/>
        </p:nvSpPr>
        <p:spPr>
          <a:xfrm>
            <a:off x="3954208" y="4538920"/>
            <a:ext cx="4485704" cy="13222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rPr>
              <a:t>.htlgb .IQ1z0d</a:t>
            </a:r>
          </a:p>
          <a:p>
            <a:pPr>
              <a:lnSpc>
                <a:spcPct val="150000"/>
              </a:lnSpc>
            </a:pPr>
            <a:r>
              <a:rPr lang="en-US" sz="2000" dirty="0">
                <a:solidFill>
                  <a:schemeClr val="tx1"/>
                </a:solidFill>
              </a:rPr>
              <a:t>[1] Date updated	            [2] App size </a:t>
            </a:r>
          </a:p>
          <a:p>
            <a:pPr>
              <a:lnSpc>
                <a:spcPct val="150000"/>
              </a:lnSpc>
            </a:pPr>
            <a:r>
              <a:rPr lang="en-US" sz="2000" dirty="0">
                <a:solidFill>
                  <a:schemeClr val="tx1"/>
                </a:solidFill>
              </a:rPr>
              <a:t>[3] Number download    [6] Age ratings </a:t>
            </a:r>
          </a:p>
        </p:txBody>
      </p:sp>
      <p:sp>
        <p:nvSpPr>
          <p:cNvPr id="21" name="Rectángulo redondeado 20"/>
          <p:cNvSpPr/>
          <p:nvPr/>
        </p:nvSpPr>
        <p:spPr>
          <a:xfrm>
            <a:off x="9076813" y="4476707"/>
            <a:ext cx="2140520" cy="1452059"/>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s-ES" sz="2000" dirty="0">
              <a:solidFill>
                <a:schemeClr val="tx1"/>
              </a:solidFill>
            </a:endParaRPr>
          </a:p>
        </p:txBody>
      </p:sp>
      <p:sp>
        <p:nvSpPr>
          <p:cNvPr id="22" name="Rectángulo redondeado 21"/>
          <p:cNvSpPr/>
          <p:nvPr/>
        </p:nvSpPr>
        <p:spPr>
          <a:xfrm>
            <a:off x="9104245" y="4476708"/>
            <a:ext cx="2295967" cy="13343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rPr>
              <a:t>.DWPxHb</a:t>
            </a:r>
          </a:p>
          <a:p>
            <a:pPr>
              <a:lnSpc>
                <a:spcPct val="150000"/>
              </a:lnSpc>
            </a:pPr>
            <a:r>
              <a:rPr lang="en-US" sz="2000" dirty="0">
                <a:solidFill>
                  <a:schemeClr val="tx1"/>
                </a:solidFill>
              </a:rPr>
              <a:t>[1] Description</a:t>
            </a:r>
          </a:p>
          <a:p>
            <a:pPr>
              <a:lnSpc>
                <a:spcPct val="150000"/>
              </a:lnSpc>
            </a:pPr>
            <a:r>
              <a:rPr lang="en-US" sz="2000" dirty="0">
                <a:solidFill>
                  <a:schemeClr val="tx1"/>
                </a:solidFill>
              </a:rPr>
              <a:t>[2] News</a:t>
            </a:r>
          </a:p>
        </p:txBody>
      </p:sp>
    </p:spTree>
    <p:extLst>
      <p:ext uri="{BB962C8B-B14F-4D97-AF65-F5344CB8AC3E}">
        <p14:creationId xmlns:p14="http://schemas.microsoft.com/office/powerpoint/2010/main" val="147356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4029A1B-73EC-41B5-9B4F-B171B5BDC8AC}"/>
              </a:ext>
            </a:extLst>
          </p:cNvPr>
          <p:cNvPicPr>
            <a:picLocks noChangeAspect="1"/>
          </p:cNvPicPr>
          <p:nvPr/>
        </p:nvPicPr>
        <p:blipFill>
          <a:blip r:embed="rId3"/>
          <a:stretch>
            <a:fillRect/>
          </a:stretch>
        </p:blipFill>
        <p:spPr>
          <a:xfrm>
            <a:off x="1076770" y="1366690"/>
            <a:ext cx="10140563" cy="3711561"/>
          </a:xfrm>
          <a:prstGeom prst="rect">
            <a:avLst/>
          </a:prstGeom>
        </p:spPr>
      </p:pic>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rPr>
              <a:t>3. Get the URL</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2050" name="Picture 2" descr="Imagen relacionada"/>
          <p:cNvPicPr>
            <a:picLocks noChangeAspect="1" noChangeArrowheads="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redondeado 10"/>
          <p:cNvSpPr/>
          <p:nvPr/>
        </p:nvSpPr>
        <p:spPr>
          <a:xfrm>
            <a:off x="2501586" y="1400410"/>
            <a:ext cx="4572981" cy="206300"/>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solidFill>
                <a:schemeClr val="tx1"/>
              </a:solidFill>
            </a:endParaRPr>
          </a:p>
        </p:txBody>
      </p:sp>
      <p:sp>
        <p:nvSpPr>
          <p:cNvPr id="13" name="Rectángulo 12">
            <a:extLst>
              <a:ext uri="{FF2B5EF4-FFF2-40B4-BE49-F238E27FC236}">
                <a16:creationId xmlns:a16="http://schemas.microsoft.com/office/drawing/2014/main" id="{B23B15C6-A5F6-4EC9-AFC0-C3A42C03262B}"/>
              </a:ext>
            </a:extLst>
          </p:cNvPr>
          <p:cNvSpPr/>
          <p:nvPr/>
        </p:nvSpPr>
        <p:spPr>
          <a:xfrm>
            <a:off x="1076770" y="5526816"/>
            <a:ext cx="10140563" cy="547714"/>
          </a:xfrm>
          <a:prstGeom prst="rect">
            <a:avLst/>
          </a:prstGeom>
        </p:spPr>
        <p:txBody>
          <a:bodyPr wrap="square">
            <a:spAutoFit/>
          </a:bodyPr>
          <a:lstStyle/>
          <a:p>
            <a:pPr lvl="0" algn="just">
              <a:lnSpc>
                <a:spcPct val="150000"/>
              </a:lnSpc>
              <a:defRPr/>
            </a:pPr>
            <a:r>
              <a:rPr lang="en-US" sz="2200" i="1" dirty="0">
                <a:solidFill>
                  <a:prstClr val="black"/>
                </a:solidFill>
                <a:cs typeface="Times" panose="02020603050405020304" pitchFamily="18" charset="0"/>
              </a:rPr>
              <a:t>Code:</a:t>
            </a:r>
          </a:p>
        </p:txBody>
      </p:sp>
      <p:pic>
        <p:nvPicPr>
          <p:cNvPr id="3" name="Imagen 2">
            <a:extLst>
              <a:ext uri="{FF2B5EF4-FFF2-40B4-BE49-F238E27FC236}">
                <a16:creationId xmlns:a16="http://schemas.microsoft.com/office/drawing/2014/main" id="{537E1B07-F0F2-4A7A-B048-574294A00302}"/>
              </a:ext>
            </a:extLst>
          </p:cNvPr>
          <p:cNvPicPr>
            <a:picLocks noChangeAspect="1"/>
          </p:cNvPicPr>
          <p:nvPr/>
        </p:nvPicPr>
        <p:blipFill>
          <a:blip r:embed="rId6"/>
          <a:stretch>
            <a:fillRect/>
          </a:stretch>
        </p:blipFill>
        <p:spPr>
          <a:xfrm>
            <a:off x="1977499" y="5519773"/>
            <a:ext cx="8803772" cy="657356"/>
          </a:xfrm>
          <a:prstGeom prst="rect">
            <a:avLst/>
          </a:prstGeom>
        </p:spPr>
      </p:pic>
    </p:spTree>
    <p:extLst>
      <p:ext uri="{BB962C8B-B14F-4D97-AF65-F5344CB8AC3E}">
        <p14:creationId xmlns:p14="http://schemas.microsoft.com/office/powerpoint/2010/main" val="7632850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rPr>
              <a:t>4. Get page source </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 name="Rectángulo 2">
            <a:extLst>
              <a:ext uri="{FF2B5EF4-FFF2-40B4-BE49-F238E27FC236}">
                <a16:creationId xmlns:a16="http://schemas.microsoft.com/office/drawing/2014/main" id="{B23B15C6-A5F6-4EC9-AFC0-C3A42C03262B}"/>
              </a:ext>
            </a:extLst>
          </p:cNvPr>
          <p:cNvSpPr/>
          <p:nvPr/>
        </p:nvSpPr>
        <p:spPr>
          <a:xfrm>
            <a:off x="1076770" y="1564243"/>
            <a:ext cx="10140563" cy="769441"/>
          </a:xfrm>
          <a:prstGeom prst="rect">
            <a:avLst/>
          </a:prstGeom>
        </p:spPr>
        <p:txBody>
          <a:bodyPr wrap="square">
            <a:spAutoFit/>
          </a:bodyPr>
          <a:lstStyle/>
          <a:p>
            <a:pPr lvl="0" algn="just">
              <a:defRPr/>
            </a:pPr>
            <a:endParaRPr lang="en-US" sz="2200" dirty="0">
              <a:solidFill>
                <a:prstClr val="black"/>
              </a:solidFill>
              <a:cs typeface="Times" panose="02020603050405020304" pitchFamily="18" charset="0"/>
            </a:endParaRPr>
          </a:p>
          <a:p>
            <a:pPr lvl="0" algn="just">
              <a:defRPr/>
            </a:pPr>
            <a:endParaRPr lang="en-US" sz="2200" dirty="0">
              <a:solidFill>
                <a:prstClr val="black"/>
              </a:solidFill>
              <a:cs typeface="Times" panose="02020603050405020304" pitchFamily="18" charset="0"/>
            </a:endParaRPr>
          </a:p>
        </p:txBody>
      </p:sp>
      <p:pic>
        <p:nvPicPr>
          <p:cNvPr id="2050" name="Picture 2" descr="Imagen relacionad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id="{B23B15C6-A5F6-4EC9-AFC0-C3A42C03262B}"/>
              </a:ext>
            </a:extLst>
          </p:cNvPr>
          <p:cNvSpPr/>
          <p:nvPr/>
        </p:nvSpPr>
        <p:spPr>
          <a:xfrm>
            <a:off x="1076770" y="2289656"/>
            <a:ext cx="10140563" cy="547714"/>
          </a:xfrm>
          <a:prstGeom prst="rect">
            <a:avLst/>
          </a:prstGeom>
        </p:spPr>
        <p:txBody>
          <a:bodyPr wrap="square">
            <a:spAutoFit/>
          </a:bodyPr>
          <a:lstStyle/>
          <a:p>
            <a:pPr lvl="0" algn="just">
              <a:lnSpc>
                <a:spcPct val="150000"/>
              </a:lnSpc>
              <a:defRPr/>
            </a:pPr>
            <a:r>
              <a:rPr lang="en-US" sz="2200" i="1" dirty="0">
                <a:solidFill>
                  <a:prstClr val="black"/>
                </a:solidFill>
                <a:cs typeface="Times" panose="02020603050405020304" pitchFamily="18" charset="0"/>
              </a:rPr>
              <a:t>Code:</a:t>
            </a:r>
          </a:p>
        </p:txBody>
      </p:sp>
      <p:pic>
        <p:nvPicPr>
          <p:cNvPr id="4" name="Imagen 3">
            <a:extLst>
              <a:ext uri="{FF2B5EF4-FFF2-40B4-BE49-F238E27FC236}">
                <a16:creationId xmlns:a16="http://schemas.microsoft.com/office/drawing/2014/main" id="{78F8DB38-681E-4433-BB4C-9A282B7BA73C}"/>
              </a:ext>
            </a:extLst>
          </p:cNvPr>
          <p:cNvPicPr>
            <a:picLocks noChangeAspect="1"/>
          </p:cNvPicPr>
          <p:nvPr/>
        </p:nvPicPr>
        <p:blipFill>
          <a:blip r:embed="rId5"/>
          <a:stretch>
            <a:fillRect/>
          </a:stretch>
        </p:blipFill>
        <p:spPr>
          <a:xfrm>
            <a:off x="1076770" y="3355092"/>
            <a:ext cx="10140563" cy="1243022"/>
          </a:xfrm>
          <a:prstGeom prst="rect">
            <a:avLst/>
          </a:prstGeom>
        </p:spPr>
      </p:pic>
    </p:spTree>
    <p:extLst>
      <p:ext uri="{BB962C8B-B14F-4D97-AF65-F5344CB8AC3E}">
        <p14:creationId xmlns:p14="http://schemas.microsoft.com/office/powerpoint/2010/main" val="349416415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rPr>
              <a:t>5. Select data</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 name="Rectángulo 2">
            <a:extLst>
              <a:ext uri="{FF2B5EF4-FFF2-40B4-BE49-F238E27FC236}">
                <a16:creationId xmlns:a16="http://schemas.microsoft.com/office/drawing/2014/main" id="{B23B15C6-A5F6-4EC9-AFC0-C3A42C03262B}"/>
              </a:ext>
            </a:extLst>
          </p:cNvPr>
          <p:cNvSpPr/>
          <p:nvPr/>
        </p:nvSpPr>
        <p:spPr>
          <a:xfrm>
            <a:off x="1076770" y="1564243"/>
            <a:ext cx="10140563" cy="769441"/>
          </a:xfrm>
          <a:prstGeom prst="rect">
            <a:avLst/>
          </a:prstGeom>
        </p:spPr>
        <p:txBody>
          <a:bodyPr wrap="square">
            <a:spAutoFit/>
          </a:bodyPr>
          <a:lstStyle/>
          <a:p>
            <a:pPr lvl="0" algn="just">
              <a:defRPr/>
            </a:pPr>
            <a:endParaRPr lang="en-US" sz="2200" dirty="0">
              <a:solidFill>
                <a:prstClr val="black"/>
              </a:solidFill>
              <a:cs typeface="Times" panose="02020603050405020304" pitchFamily="18" charset="0"/>
            </a:endParaRPr>
          </a:p>
          <a:p>
            <a:pPr lvl="0" algn="just">
              <a:defRPr/>
            </a:pPr>
            <a:endParaRPr lang="en-US" sz="2200" dirty="0">
              <a:solidFill>
                <a:prstClr val="black"/>
              </a:solidFill>
              <a:cs typeface="Times" panose="02020603050405020304" pitchFamily="18" charset="0"/>
            </a:endParaRPr>
          </a:p>
        </p:txBody>
      </p:sp>
      <p:pic>
        <p:nvPicPr>
          <p:cNvPr id="2050" name="Picture 2" descr="Imagen relacionad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id="{B23B15C6-A5F6-4EC9-AFC0-C3A42C03262B}"/>
              </a:ext>
            </a:extLst>
          </p:cNvPr>
          <p:cNvSpPr/>
          <p:nvPr/>
        </p:nvSpPr>
        <p:spPr>
          <a:xfrm>
            <a:off x="1076768" y="1366690"/>
            <a:ext cx="10140563" cy="547714"/>
          </a:xfrm>
          <a:prstGeom prst="rect">
            <a:avLst/>
          </a:prstGeom>
        </p:spPr>
        <p:txBody>
          <a:bodyPr wrap="square">
            <a:spAutoFit/>
          </a:bodyPr>
          <a:lstStyle/>
          <a:p>
            <a:pPr lvl="0" algn="just">
              <a:lnSpc>
                <a:spcPct val="150000"/>
              </a:lnSpc>
              <a:defRPr/>
            </a:pPr>
            <a:r>
              <a:rPr lang="en-US" sz="2200" i="1" dirty="0">
                <a:solidFill>
                  <a:prstClr val="black"/>
                </a:solidFill>
                <a:cs typeface="Times" panose="02020603050405020304" pitchFamily="18" charset="0"/>
              </a:rPr>
              <a:t>Code:</a:t>
            </a:r>
          </a:p>
        </p:txBody>
      </p:sp>
      <p:pic>
        <p:nvPicPr>
          <p:cNvPr id="2" name="Imagen 1"/>
          <p:cNvPicPr>
            <a:picLocks noChangeAspect="1"/>
          </p:cNvPicPr>
          <p:nvPr/>
        </p:nvPicPr>
        <p:blipFill>
          <a:blip r:embed="rId5"/>
          <a:stretch>
            <a:fillRect/>
          </a:stretch>
        </p:blipFill>
        <p:spPr>
          <a:xfrm>
            <a:off x="1076767" y="2111957"/>
            <a:ext cx="10140563" cy="3792569"/>
          </a:xfrm>
          <a:prstGeom prst="rect">
            <a:avLst/>
          </a:prstGeom>
        </p:spPr>
      </p:pic>
    </p:spTree>
    <p:extLst>
      <p:ext uri="{BB962C8B-B14F-4D97-AF65-F5344CB8AC3E}">
        <p14:creationId xmlns:p14="http://schemas.microsoft.com/office/powerpoint/2010/main" val="255359232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3715" y="653476"/>
            <a:ext cx="4815998" cy="461665"/>
          </a:xfrm>
          <a:prstGeom prst="rect">
            <a:avLst/>
          </a:prstGeom>
        </p:spPr>
        <p:txBody>
          <a:bodyPr wrap="none">
            <a:spAutoFit/>
          </a:bodyPr>
          <a:lstStyle/>
          <a:p>
            <a:pPr lvl="0" eaLnBrk="0" fontAlgn="base" hangingPunct="0">
              <a:spcBef>
                <a:spcPct val="0"/>
              </a:spcBef>
              <a:spcAft>
                <a:spcPct val="0"/>
              </a:spcAft>
              <a:defRPr/>
            </a:pPr>
            <a:r>
              <a:rPr lang="es-ES" altLang="es-ES_tradnl" sz="2400" b="1" dirty="0">
                <a:solidFill>
                  <a:srgbClr val="C0504D"/>
                </a:solidFill>
                <a:latin typeface="Calibri" panose="020F0502020204030204" pitchFamily="34" charset="0"/>
                <a:ea typeface="ＭＳ Ｐゴシック" panose="020B0600070205080204" pitchFamily="34" charset="-128"/>
              </a:rPr>
              <a:t>Flowchart of </a:t>
            </a:r>
            <a:r>
              <a:rPr lang="es-ES" altLang="es-ES_tradnl" sz="2400" b="1" dirty="0" err="1">
                <a:solidFill>
                  <a:srgbClr val="C0504D"/>
                </a:solidFill>
              </a:rPr>
              <a:t>scraping</a:t>
            </a:r>
            <a:r>
              <a:rPr lang="es-ES" altLang="es-ES_tradnl" sz="2400" b="1" dirty="0">
                <a:solidFill>
                  <a:srgbClr val="C0504D"/>
                </a:solidFill>
              </a:rPr>
              <a:t> of Google Play</a:t>
            </a:r>
            <a:endParaRPr lang="es-ES" altLang="es-ES_tradnl" sz="2400" b="1" dirty="0">
              <a:solidFill>
                <a:srgbClr val="C0504D"/>
              </a:solidFill>
              <a:latin typeface="Calibri" panose="020F0502020204030204" pitchFamily="34" charset="0"/>
              <a:ea typeface="ＭＳ Ｐゴシック" panose="020B0600070205080204" pitchFamily="34" charset="-128"/>
            </a:endParaRPr>
          </a:p>
        </p:txBody>
      </p:sp>
      <p:sp>
        <p:nvSpPr>
          <p:cNvPr id="27" name="Terminador 26"/>
          <p:cNvSpPr/>
          <p:nvPr/>
        </p:nvSpPr>
        <p:spPr>
          <a:xfrm>
            <a:off x="513715" y="2424932"/>
            <a:ext cx="742503" cy="534739"/>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CuadroTexto 27"/>
          <p:cNvSpPr txBox="1"/>
          <p:nvPr/>
        </p:nvSpPr>
        <p:spPr>
          <a:xfrm>
            <a:off x="513715" y="2529359"/>
            <a:ext cx="742503" cy="338554"/>
          </a:xfrm>
          <a:prstGeom prst="rect">
            <a:avLst/>
          </a:prstGeom>
          <a:noFill/>
        </p:spPr>
        <p:txBody>
          <a:bodyPr wrap="square" rtlCol="0">
            <a:spAutoFit/>
          </a:bodyPr>
          <a:lstStyle/>
          <a:p>
            <a:pPr algn="ctr"/>
            <a:r>
              <a:rPr lang="es-ES" sz="1600" dirty="0"/>
              <a:t>URL</a:t>
            </a:r>
          </a:p>
        </p:txBody>
      </p:sp>
      <p:cxnSp>
        <p:nvCxnSpPr>
          <p:cNvPr id="29" name="Conector recto de flecha 28"/>
          <p:cNvCxnSpPr>
            <a:stCxn id="27" idx="3"/>
            <a:endCxn id="42" idx="1"/>
          </p:cNvCxnSpPr>
          <p:nvPr/>
        </p:nvCxnSpPr>
        <p:spPr>
          <a:xfrm flipV="1">
            <a:off x="1256218" y="2688754"/>
            <a:ext cx="3187766" cy="35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Pantalla 30"/>
          <p:cNvSpPr/>
          <p:nvPr/>
        </p:nvSpPr>
        <p:spPr>
          <a:xfrm>
            <a:off x="513715" y="3609396"/>
            <a:ext cx="2997930" cy="2388297"/>
          </a:xfrm>
          <a:prstGeom prst="flowChartDispla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CuadroTexto 31"/>
          <p:cNvSpPr txBox="1"/>
          <p:nvPr/>
        </p:nvSpPr>
        <p:spPr>
          <a:xfrm>
            <a:off x="862677" y="3645822"/>
            <a:ext cx="2622409" cy="2292935"/>
          </a:xfrm>
          <a:prstGeom prst="rect">
            <a:avLst/>
          </a:prstGeom>
          <a:noFill/>
        </p:spPr>
        <p:txBody>
          <a:bodyPr wrap="square" rtlCol="0">
            <a:spAutoFit/>
          </a:bodyPr>
          <a:lstStyle/>
          <a:p>
            <a:pPr marL="85725" algn="ctr"/>
            <a:r>
              <a:rPr lang="es-ES" sz="1200" b="1" dirty="0" err="1"/>
              <a:t>Css</a:t>
            </a:r>
            <a:r>
              <a:rPr lang="es-ES" sz="1200" b="1" dirty="0"/>
              <a:t> </a:t>
            </a:r>
            <a:r>
              <a:rPr lang="es-ES" sz="1200" b="1" dirty="0" err="1"/>
              <a:t>nodes</a:t>
            </a:r>
            <a:endParaRPr lang="es-ES" sz="1200" b="1" dirty="0"/>
          </a:p>
          <a:p>
            <a:pPr marL="85725" algn="ctr"/>
            <a:endParaRPr lang="es-ES" sz="400" b="1" dirty="0"/>
          </a:p>
          <a:p>
            <a:pPr marL="285750" indent="-200025">
              <a:buFont typeface="Arial" panose="020B0604020202020204" pitchFamily="34" charset="0"/>
              <a:buChar char="•"/>
            </a:pPr>
            <a:r>
              <a:rPr lang="es-ES" sz="1200" dirty="0" err="1"/>
              <a:t>name</a:t>
            </a:r>
            <a:r>
              <a:rPr lang="es-ES" sz="1200" dirty="0"/>
              <a:t> --- . </a:t>
            </a:r>
            <a:r>
              <a:rPr lang="es-ES" sz="1100" i="1" dirty="0" err="1"/>
              <a:t>AHFaub</a:t>
            </a:r>
            <a:endParaRPr lang="es-ES" sz="1200" i="1" dirty="0"/>
          </a:p>
          <a:p>
            <a:pPr marL="285750" indent="-200025">
              <a:buFont typeface="Arial" panose="020B0604020202020204" pitchFamily="34" charset="0"/>
              <a:buChar char="•"/>
            </a:pPr>
            <a:r>
              <a:rPr lang="es-ES" sz="1200" dirty="0"/>
              <a:t>General </a:t>
            </a:r>
            <a:r>
              <a:rPr lang="es-ES" sz="1200" i="1" dirty="0"/>
              <a:t> </a:t>
            </a:r>
            <a:r>
              <a:rPr lang="es-ES" sz="1200" i="1" dirty="0">
                <a:sym typeface="Wingdings" panose="05000000000000000000" pitchFamily="2" charset="2"/>
              </a:rPr>
              <a:t>--- </a:t>
            </a:r>
            <a:r>
              <a:rPr lang="es-ES" sz="1100" i="1" dirty="0"/>
              <a:t>.R8zArc</a:t>
            </a:r>
          </a:p>
          <a:p>
            <a:pPr marL="265113"/>
            <a:r>
              <a:rPr lang="es-ES" sz="1100" i="1" dirty="0"/>
              <a:t>[1] </a:t>
            </a:r>
            <a:r>
              <a:rPr lang="es-ES" sz="1100" dirty="0" err="1"/>
              <a:t>developer</a:t>
            </a:r>
            <a:r>
              <a:rPr lang="es-ES" sz="1100" dirty="0"/>
              <a:t>  </a:t>
            </a:r>
            <a:r>
              <a:rPr lang="es-ES" sz="1100" i="1" dirty="0"/>
              <a:t> [2] </a:t>
            </a:r>
            <a:r>
              <a:rPr lang="es-ES" sz="1100" dirty="0"/>
              <a:t>app </a:t>
            </a:r>
            <a:r>
              <a:rPr lang="es-ES" sz="1100" dirty="0" err="1"/>
              <a:t>type</a:t>
            </a:r>
            <a:r>
              <a:rPr lang="es-ES" sz="1100" dirty="0"/>
              <a:t> </a:t>
            </a:r>
            <a:endParaRPr lang="es-ES" sz="1050" dirty="0"/>
          </a:p>
          <a:p>
            <a:pPr marL="265113" indent="-179388">
              <a:buFont typeface="Courier New" panose="02070309020205020404" pitchFamily="49" charset="0"/>
              <a:buChar char="o"/>
            </a:pPr>
            <a:r>
              <a:rPr lang="es-ES" sz="1200" dirty="0" err="1"/>
              <a:t>start</a:t>
            </a:r>
            <a:r>
              <a:rPr lang="es-ES" sz="1200" i="1" dirty="0"/>
              <a:t> --- </a:t>
            </a:r>
            <a:r>
              <a:rPr lang="es-ES" sz="1100" i="1" dirty="0"/>
              <a:t>.BHMmbe</a:t>
            </a:r>
          </a:p>
          <a:p>
            <a:pPr marL="285750" indent="-200025">
              <a:buFont typeface="Arial" panose="020B0604020202020204" pitchFamily="34" charset="0"/>
              <a:buChar char="•"/>
            </a:pPr>
            <a:r>
              <a:rPr lang="es-ES" sz="1200" dirty="0" err="1"/>
              <a:t>review</a:t>
            </a:r>
            <a:r>
              <a:rPr lang="es-ES" sz="1200" i="1" dirty="0"/>
              <a:t> --- </a:t>
            </a:r>
            <a:r>
              <a:rPr lang="es-ES" sz="1100" i="1" dirty="0"/>
              <a:t>.EymY4b </a:t>
            </a:r>
            <a:r>
              <a:rPr lang="es-ES" sz="1100" i="1" dirty="0" err="1"/>
              <a:t>span</a:t>
            </a:r>
            <a:endParaRPr lang="es-ES" sz="1100" i="1" dirty="0"/>
          </a:p>
          <a:p>
            <a:pPr marL="285750" indent="-200025">
              <a:buFont typeface="Arial" panose="020B0604020202020204" pitchFamily="34" charset="0"/>
              <a:buChar char="•"/>
            </a:pPr>
            <a:r>
              <a:rPr lang="es-ES" sz="1200" dirty="0" err="1"/>
              <a:t>Info</a:t>
            </a:r>
            <a:r>
              <a:rPr lang="es-ES" sz="1200" dirty="0"/>
              <a:t> </a:t>
            </a:r>
            <a:r>
              <a:rPr lang="es-ES" sz="1200" i="1" dirty="0"/>
              <a:t> --- </a:t>
            </a:r>
            <a:r>
              <a:rPr lang="es-ES" sz="1100" i="1" dirty="0"/>
              <a:t>.htlgb .IQ1z0d</a:t>
            </a:r>
          </a:p>
          <a:p>
            <a:pPr marL="265113"/>
            <a:r>
              <a:rPr lang="es-ES" sz="1100" i="1" dirty="0"/>
              <a:t>[1] </a:t>
            </a:r>
            <a:r>
              <a:rPr lang="es-ES" sz="1100" i="1" dirty="0" err="1"/>
              <a:t>updated</a:t>
            </a:r>
            <a:r>
              <a:rPr lang="es-ES" sz="1100" i="1" dirty="0"/>
              <a:t>   [2] </a:t>
            </a:r>
            <a:r>
              <a:rPr lang="es-ES" sz="1100" dirty="0" err="1"/>
              <a:t>size</a:t>
            </a:r>
            <a:r>
              <a:rPr lang="es-ES" sz="1100" dirty="0"/>
              <a:t>  </a:t>
            </a:r>
            <a:r>
              <a:rPr lang="es-ES" sz="1100" i="1" dirty="0"/>
              <a:t>  [3] </a:t>
            </a:r>
            <a:r>
              <a:rPr lang="es-ES" sz="1100" dirty="0" err="1"/>
              <a:t>download</a:t>
            </a:r>
            <a:r>
              <a:rPr lang="es-ES" sz="1100" dirty="0"/>
              <a:t>    </a:t>
            </a:r>
            <a:r>
              <a:rPr lang="es-ES" sz="1100" i="1" dirty="0"/>
              <a:t>[6] </a:t>
            </a:r>
            <a:r>
              <a:rPr lang="es-ES" sz="1100" dirty="0" err="1"/>
              <a:t>age</a:t>
            </a:r>
            <a:endParaRPr lang="es-ES" sz="1100" dirty="0"/>
          </a:p>
          <a:p>
            <a:pPr marL="285750" lvl="0" indent="-200025">
              <a:buFont typeface="Arial" panose="020B0604020202020204" pitchFamily="34" charset="0"/>
              <a:buChar char="•"/>
            </a:pPr>
            <a:r>
              <a:rPr lang="es-ES" sz="1200" dirty="0">
                <a:solidFill>
                  <a:prstClr val="black"/>
                </a:solidFill>
              </a:rPr>
              <a:t>Textapp </a:t>
            </a:r>
            <a:r>
              <a:rPr lang="es-ES" sz="1200" i="1" dirty="0">
                <a:solidFill>
                  <a:prstClr val="black"/>
                </a:solidFill>
              </a:rPr>
              <a:t> --- </a:t>
            </a:r>
            <a:r>
              <a:rPr lang="es-ES" sz="1100" i="1" dirty="0">
                <a:solidFill>
                  <a:prstClr val="black"/>
                </a:solidFill>
              </a:rPr>
              <a:t>.</a:t>
            </a:r>
            <a:r>
              <a:rPr lang="es-ES" sz="1100" i="1" dirty="0" err="1">
                <a:solidFill>
                  <a:prstClr val="black"/>
                </a:solidFill>
              </a:rPr>
              <a:t>DWPxHb</a:t>
            </a:r>
            <a:endParaRPr lang="es-ES" sz="1100" i="1" dirty="0">
              <a:solidFill>
                <a:prstClr val="black"/>
              </a:solidFill>
            </a:endParaRPr>
          </a:p>
          <a:p>
            <a:pPr marL="265113" lvl="0"/>
            <a:r>
              <a:rPr lang="es-ES" sz="1100" i="1" dirty="0">
                <a:solidFill>
                  <a:prstClr val="black"/>
                </a:solidFill>
              </a:rPr>
              <a:t>[1] </a:t>
            </a:r>
            <a:r>
              <a:rPr lang="es-ES" sz="1100" i="1" dirty="0" err="1">
                <a:solidFill>
                  <a:prstClr val="black"/>
                </a:solidFill>
              </a:rPr>
              <a:t>descripction</a:t>
            </a:r>
            <a:r>
              <a:rPr lang="es-ES" sz="1100" dirty="0">
                <a:solidFill>
                  <a:prstClr val="black"/>
                </a:solidFill>
              </a:rPr>
              <a:t>  </a:t>
            </a:r>
            <a:r>
              <a:rPr lang="es-ES" sz="1100" i="1" dirty="0">
                <a:solidFill>
                  <a:prstClr val="black"/>
                </a:solidFill>
              </a:rPr>
              <a:t> [2] </a:t>
            </a:r>
            <a:r>
              <a:rPr lang="es-ES" sz="1100" dirty="0" err="1">
                <a:solidFill>
                  <a:prstClr val="black"/>
                </a:solidFill>
              </a:rPr>
              <a:t>news</a:t>
            </a:r>
            <a:endParaRPr lang="es-ES" sz="1100" i="1" dirty="0">
              <a:solidFill>
                <a:prstClr val="black"/>
              </a:solidFill>
            </a:endParaRPr>
          </a:p>
          <a:p>
            <a:pPr marL="265113"/>
            <a:endParaRPr lang="es-ES" sz="1100" dirty="0"/>
          </a:p>
        </p:txBody>
      </p:sp>
      <p:sp>
        <p:nvSpPr>
          <p:cNvPr id="37" name="Rectángulo redondeado 36"/>
          <p:cNvSpPr/>
          <p:nvPr/>
        </p:nvSpPr>
        <p:spPr>
          <a:xfrm>
            <a:off x="4076853" y="1554481"/>
            <a:ext cx="5048859" cy="444321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Proceso 40"/>
          <p:cNvSpPr/>
          <p:nvPr/>
        </p:nvSpPr>
        <p:spPr>
          <a:xfrm>
            <a:off x="4443984" y="2475924"/>
            <a:ext cx="1478422" cy="483747"/>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sp>
        <p:nvSpPr>
          <p:cNvPr id="42" name="CuadroTexto 41"/>
          <p:cNvSpPr txBox="1"/>
          <p:nvPr/>
        </p:nvSpPr>
        <p:spPr>
          <a:xfrm>
            <a:off x="4443984" y="2563029"/>
            <a:ext cx="1478422" cy="338554"/>
          </a:xfrm>
          <a:prstGeom prst="rect">
            <a:avLst/>
          </a:prstGeom>
          <a:noFill/>
        </p:spPr>
        <p:txBody>
          <a:bodyPr wrap="square" rtlCol="0">
            <a:spAutoFit/>
          </a:bodyPr>
          <a:lstStyle/>
          <a:p>
            <a:pPr algn="ctr"/>
            <a:r>
              <a:rPr lang="es-ES" sz="1600" dirty="0" err="1"/>
              <a:t>Read</a:t>
            </a:r>
            <a:r>
              <a:rPr lang="es-ES" sz="1600" dirty="0"/>
              <a:t> </a:t>
            </a:r>
            <a:r>
              <a:rPr lang="es-ES" sz="1600" dirty="0" err="1"/>
              <a:t>html</a:t>
            </a:r>
            <a:endParaRPr lang="es-ES" sz="1600" dirty="0"/>
          </a:p>
        </p:txBody>
      </p:sp>
      <p:sp>
        <p:nvSpPr>
          <p:cNvPr id="43" name="Rectángulo redondeado 42"/>
          <p:cNvSpPr/>
          <p:nvPr/>
        </p:nvSpPr>
        <p:spPr>
          <a:xfrm>
            <a:off x="4605284" y="2959671"/>
            <a:ext cx="1133856" cy="43934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Rectángulo 43"/>
          <p:cNvSpPr/>
          <p:nvPr/>
        </p:nvSpPr>
        <p:spPr>
          <a:xfrm>
            <a:off x="4605284" y="3048536"/>
            <a:ext cx="1133856" cy="261610"/>
          </a:xfrm>
          <a:prstGeom prst="rect">
            <a:avLst/>
          </a:prstGeom>
        </p:spPr>
        <p:txBody>
          <a:bodyPr wrap="square">
            <a:spAutoFit/>
          </a:bodyPr>
          <a:lstStyle/>
          <a:p>
            <a:pPr algn="ctr"/>
            <a:r>
              <a:rPr lang="es-ES" sz="1100" i="1" dirty="0" err="1"/>
              <a:t>read_html</a:t>
            </a:r>
            <a:r>
              <a:rPr lang="es-ES" sz="1100" i="1" dirty="0"/>
              <a:t>(</a:t>
            </a:r>
            <a:r>
              <a:rPr lang="es-ES" sz="1100" b="1" i="1" dirty="0" err="1"/>
              <a:t>url</a:t>
            </a:r>
            <a:r>
              <a:rPr lang="es-ES" sz="1100" i="1" dirty="0"/>
              <a:t>)</a:t>
            </a:r>
          </a:p>
        </p:txBody>
      </p:sp>
      <p:cxnSp>
        <p:nvCxnSpPr>
          <p:cNvPr id="48" name="Conector recto de flecha 47"/>
          <p:cNvCxnSpPr>
            <a:stCxn id="42" idx="3"/>
            <a:endCxn id="49" idx="1"/>
          </p:cNvCxnSpPr>
          <p:nvPr/>
        </p:nvCxnSpPr>
        <p:spPr>
          <a:xfrm>
            <a:off x="5922406" y="2732306"/>
            <a:ext cx="959048" cy="8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Proceso 48"/>
          <p:cNvSpPr/>
          <p:nvPr/>
        </p:nvSpPr>
        <p:spPr>
          <a:xfrm>
            <a:off x="6881454" y="2494212"/>
            <a:ext cx="1596680" cy="477889"/>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sp>
        <p:nvSpPr>
          <p:cNvPr id="50" name="CuadroTexto 49"/>
          <p:cNvSpPr txBox="1"/>
          <p:nvPr/>
        </p:nvSpPr>
        <p:spPr>
          <a:xfrm>
            <a:off x="6881454" y="2556053"/>
            <a:ext cx="1596680" cy="338554"/>
          </a:xfrm>
          <a:prstGeom prst="rect">
            <a:avLst/>
          </a:prstGeom>
          <a:noFill/>
        </p:spPr>
        <p:txBody>
          <a:bodyPr wrap="square" rtlCol="0">
            <a:spAutoFit/>
          </a:bodyPr>
          <a:lstStyle/>
          <a:p>
            <a:pPr algn="ctr"/>
            <a:r>
              <a:rPr lang="es-ES" sz="1600" dirty="0" err="1"/>
              <a:t>Get</a:t>
            </a:r>
            <a:r>
              <a:rPr lang="es-ES" sz="1600" dirty="0"/>
              <a:t> </a:t>
            </a:r>
            <a:r>
              <a:rPr lang="es-ES" sz="1600" dirty="0" err="1"/>
              <a:t>the</a:t>
            </a:r>
            <a:r>
              <a:rPr lang="es-ES" sz="1600" dirty="0"/>
              <a:t> </a:t>
            </a:r>
            <a:r>
              <a:rPr lang="es-ES" sz="1600" dirty="0" err="1"/>
              <a:t>content</a:t>
            </a:r>
            <a:endParaRPr lang="es-ES" sz="1600" dirty="0"/>
          </a:p>
        </p:txBody>
      </p:sp>
      <p:sp>
        <p:nvSpPr>
          <p:cNvPr id="56" name="Rectángulo redondeado 55"/>
          <p:cNvSpPr/>
          <p:nvPr/>
        </p:nvSpPr>
        <p:spPr>
          <a:xfrm>
            <a:off x="6808302" y="2968814"/>
            <a:ext cx="1726149" cy="66786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p:cNvSpPr/>
          <p:nvPr/>
        </p:nvSpPr>
        <p:spPr>
          <a:xfrm>
            <a:off x="6817446" y="3021512"/>
            <a:ext cx="1747190" cy="600164"/>
          </a:xfrm>
          <a:prstGeom prst="rect">
            <a:avLst/>
          </a:prstGeom>
        </p:spPr>
        <p:txBody>
          <a:bodyPr wrap="square">
            <a:spAutoFit/>
          </a:bodyPr>
          <a:lstStyle/>
          <a:p>
            <a:r>
              <a:rPr lang="es-ES" sz="1100" i="1" dirty="0" err="1"/>
              <a:t>html_obj</a:t>
            </a:r>
            <a:r>
              <a:rPr lang="es-ES" sz="1100" i="1" dirty="0"/>
              <a:t> %&gt;% </a:t>
            </a:r>
            <a:r>
              <a:rPr lang="es-ES" sz="1100" i="1" dirty="0" err="1"/>
              <a:t>html_nodes</a:t>
            </a:r>
            <a:r>
              <a:rPr lang="es-ES" sz="1100" i="1" dirty="0"/>
              <a:t>(“</a:t>
            </a:r>
            <a:r>
              <a:rPr lang="es-ES" sz="1100" b="1" i="1" dirty="0" err="1"/>
              <a:t>nodes</a:t>
            </a:r>
            <a:r>
              <a:rPr lang="es-ES" sz="1100" i="1" dirty="0"/>
              <a:t>”) %&gt;% </a:t>
            </a:r>
            <a:r>
              <a:rPr lang="es-ES" sz="1100" i="1" dirty="0" err="1"/>
              <a:t>html_text</a:t>
            </a:r>
            <a:r>
              <a:rPr lang="es-ES" sz="1100" i="1" dirty="0"/>
              <a:t>()</a:t>
            </a:r>
          </a:p>
        </p:txBody>
      </p:sp>
      <p:cxnSp>
        <p:nvCxnSpPr>
          <p:cNvPr id="46" name="Conector angular 45"/>
          <p:cNvCxnSpPr>
            <a:stCxn id="31" idx="3"/>
            <a:endCxn id="56" idx="2"/>
          </p:cNvCxnSpPr>
          <p:nvPr/>
        </p:nvCxnSpPr>
        <p:spPr>
          <a:xfrm flipV="1">
            <a:off x="3511645" y="3636677"/>
            <a:ext cx="4159732" cy="1166868"/>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4" name="CuadroTexto 63"/>
          <p:cNvSpPr txBox="1"/>
          <p:nvPr/>
        </p:nvSpPr>
        <p:spPr>
          <a:xfrm>
            <a:off x="4076853" y="1697396"/>
            <a:ext cx="5048859" cy="400110"/>
          </a:xfrm>
          <a:prstGeom prst="rect">
            <a:avLst/>
          </a:prstGeom>
          <a:noFill/>
        </p:spPr>
        <p:txBody>
          <a:bodyPr wrap="square" rtlCol="0">
            <a:spAutoFit/>
          </a:bodyPr>
          <a:lstStyle/>
          <a:p>
            <a:pPr algn="ctr"/>
            <a:r>
              <a:rPr lang="en-GB" sz="2000" i="1" dirty="0" err="1"/>
              <a:t>rvest</a:t>
            </a:r>
            <a:r>
              <a:rPr lang="en-GB" sz="2000" i="1" dirty="0"/>
              <a:t> Package</a:t>
            </a:r>
          </a:p>
        </p:txBody>
      </p:sp>
      <p:cxnSp>
        <p:nvCxnSpPr>
          <p:cNvPr id="65" name="Conector recto de flecha 64"/>
          <p:cNvCxnSpPr>
            <a:stCxn id="50" idx="3"/>
            <a:endCxn id="71" idx="1"/>
          </p:cNvCxnSpPr>
          <p:nvPr/>
        </p:nvCxnSpPr>
        <p:spPr>
          <a:xfrm flipV="1">
            <a:off x="8478134" y="2719436"/>
            <a:ext cx="1545295" cy="5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rminador 67"/>
          <p:cNvSpPr/>
          <p:nvPr/>
        </p:nvSpPr>
        <p:spPr>
          <a:xfrm>
            <a:off x="10023429" y="2464936"/>
            <a:ext cx="1193904" cy="534739"/>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CuadroTexto 70"/>
          <p:cNvSpPr txBox="1"/>
          <p:nvPr/>
        </p:nvSpPr>
        <p:spPr>
          <a:xfrm>
            <a:off x="10023429" y="2565547"/>
            <a:ext cx="1193904" cy="307777"/>
          </a:xfrm>
          <a:prstGeom prst="rect">
            <a:avLst/>
          </a:prstGeom>
          <a:noFill/>
        </p:spPr>
        <p:txBody>
          <a:bodyPr wrap="square" rtlCol="0">
            <a:spAutoFit/>
          </a:bodyPr>
          <a:lstStyle/>
          <a:p>
            <a:pPr algn="ctr"/>
            <a:r>
              <a:rPr lang="es-ES" sz="1400" dirty="0" err="1"/>
              <a:t>Dataframe</a:t>
            </a:r>
            <a:endParaRPr lang="es-ES" sz="1400" dirty="0"/>
          </a:p>
        </p:txBody>
      </p:sp>
      <p:pic>
        <p:nvPicPr>
          <p:cNvPr id="73" name="Picture 2" descr="Imagen relacionada"/>
          <p:cNvPicPr>
            <a:picLocks noChangeAspect="1" noChangeArrowheads="1"/>
          </p:cNvPicPr>
          <p:nvPr/>
        </p:nvPicPr>
        <p:blipFill>
          <a:blip r:embed="rId2" cstate="print">
            <a:clrChange>
              <a:clrFrom>
                <a:srgbClr val="FFFFFF"/>
              </a:clrFrom>
              <a:clrTo>
                <a:srgbClr val="FFFFFF">
                  <a:alpha val="0"/>
                </a:srgbClr>
              </a:clrTo>
            </a:clrChange>
            <a:duotone>
              <a:srgbClr val="EEECE1">
                <a:shade val="45000"/>
                <a:satMod val="135000"/>
              </a:srgbClr>
              <a:prstClr val="white"/>
            </a:duotone>
            <a:extLst>
              <a:ext uri="{BEBA8EAE-BF5A-486C-A8C5-ECC9F3942E4B}">
                <a14:imgProps xmlns:a14="http://schemas.microsoft.com/office/drawing/2010/main">
                  <a14:imgLayer r:embed="rId3">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848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rPr>
              <a:t>6. Process the data</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 name="Rectángulo 2">
            <a:extLst>
              <a:ext uri="{FF2B5EF4-FFF2-40B4-BE49-F238E27FC236}">
                <a16:creationId xmlns:a16="http://schemas.microsoft.com/office/drawing/2014/main" id="{B23B15C6-A5F6-4EC9-AFC0-C3A42C03262B}"/>
              </a:ext>
            </a:extLst>
          </p:cNvPr>
          <p:cNvSpPr/>
          <p:nvPr/>
        </p:nvSpPr>
        <p:spPr>
          <a:xfrm>
            <a:off x="1076770" y="1564243"/>
            <a:ext cx="10140563" cy="769441"/>
          </a:xfrm>
          <a:prstGeom prst="rect">
            <a:avLst/>
          </a:prstGeom>
        </p:spPr>
        <p:txBody>
          <a:bodyPr wrap="square">
            <a:spAutoFit/>
          </a:bodyPr>
          <a:lstStyle/>
          <a:p>
            <a:pPr lvl="0" algn="just">
              <a:defRPr/>
            </a:pPr>
            <a:endParaRPr lang="en-US" sz="2200" dirty="0">
              <a:solidFill>
                <a:prstClr val="black"/>
              </a:solidFill>
              <a:cs typeface="Times" panose="02020603050405020304" pitchFamily="18" charset="0"/>
            </a:endParaRPr>
          </a:p>
          <a:p>
            <a:pPr lvl="0" algn="just">
              <a:defRPr/>
            </a:pPr>
            <a:endParaRPr lang="en-US" sz="2200" dirty="0">
              <a:solidFill>
                <a:prstClr val="black"/>
              </a:solidFill>
              <a:cs typeface="Times" panose="02020603050405020304" pitchFamily="18" charset="0"/>
            </a:endParaRPr>
          </a:p>
        </p:txBody>
      </p:sp>
      <p:pic>
        <p:nvPicPr>
          <p:cNvPr id="2050" name="Picture 2" descr="Imagen relacionad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5CE815E6-BBA5-461B-A65E-A6E029CC318E}"/>
              </a:ext>
            </a:extLst>
          </p:cNvPr>
          <p:cNvPicPr>
            <a:picLocks noChangeAspect="1"/>
          </p:cNvPicPr>
          <p:nvPr/>
        </p:nvPicPr>
        <p:blipFill>
          <a:blip r:embed="rId5"/>
          <a:stretch>
            <a:fillRect/>
          </a:stretch>
        </p:blipFill>
        <p:spPr>
          <a:xfrm>
            <a:off x="1076770" y="1417889"/>
            <a:ext cx="9572473" cy="2559943"/>
          </a:xfrm>
          <a:prstGeom prst="rect">
            <a:avLst/>
          </a:prstGeom>
        </p:spPr>
      </p:pic>
      <p:pic>
        <p:nvPicPr>
          <p:cNvPr id="5" name="Imagen 4">
            <a:extLst>
              <a:ext uri="{FF2B5EF4-FFF2-40B4-BE49-F238E27FC236}">
                <a16:creationId xmlns:a16="http://schemas.microsoft.com/office/drawing/2014/main" id="{59434F5A-D084-41C8-8EC0-B54E8027FBB4}"/>
              </a:ext>
            </a:extLst>
          </p:cNvPr>
          <p:cNvPicPr>
            <a:picLocks noChangeAspect="1"/>
          </p:cNvPicPr>
          <p:nvPr/>
        </p:nvPicPr>
        <p:blipFill>
          <a:blip r:embed="rId6"/>
          <a:stretch>
            <a:fillRect/>
          </a:stretch>
        </p:blipFill>
        <p:spPr>
          <a:xfrm>
            <a:off x="1381266" y="4060314"/>
            <a:ext cx="9836067" cy="2559942"/>
          </a:xfrm>
          <a:prstGeom prst="rect">
            <a:avLst/>
          </a:prstGeom>
        </p:spPr>
      </p:pic>
      <p:pic>
        <p:nvPicPr>
          <p:cNvPr id="6" name="Imagen 5">
            <a:extLst>
              <a:ext uri="{FF2B5EF4-FFF2-40B4-BE49-F238E27FC236}">
                <a16:creationId xmlns:a16="http://schemas.microsoft.com/office/drawing/2014/main" id="{10CE0C62-D7BB-412A-A979-85939317CEB0}"/>
              </a:ext>
            </a:extLst>
          </p:cNvPr>
          <p:cNvPicPr>
            <a:picLocks noChangeAspect="1"/>
          </p:cNvPicPr>
          <p:nvPr/>
        </p:nvPicPr>
        <p:blipFill rotWithShape="1">
          <a:blip r:embed="rId7"/>
          <a:srcRect r="96690"/>
          <a:stretch/>
        </p:blipFill>
        <p:spPr>
          <a:xfrm>
            <a:off x="1076769" y="4029031"/>
            <a:ext cx="306543" cy="2577757"/>
          </a:xfrm>
          <a:prstGeom prst="rect">
            <a:avLst/>
          </a:prstGeom>
        </p:spPr>
      </p:pic>
    </p:spTree>
    <p:extLst>
      <p:ext uri="{BB962C8B-B14F-4D97-AF65-F5344CB8AC3E}">
        <p14:creationId xmlns:p14="http://schemas.microsoft.com/office/powerpoint/2010/main" val="329778129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latin typeface="Calibri"/>
              </a:rPr>
              <a:t>A case study. Reviews </a:t>
            </a:r>
            <a:endParaRPr lang="es-ES" altLang="es-ES_tradnl" sz="2800" b="1" dirty="0">
              <a:solidFill>
                <a:srgbClr val="C00000"/>
              </a:solidFill>
              <a:latin typeface="Calibri"/>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 name="Rectángulo 2">
            <a:extLst>
              <a:ext uri="{FF2B5EF4-FFF2-40B4-BE49-F238E27FC236}">
                <a16:creationId xmlns:a16="http://schemas.microsoft.com/office/drawing/2014/main" id="{B23B15C6-A5F6-4EC9-AFC0-C3A42C03262B}"/>
              </a:ext>
            </a:extLst>
          </p:cNvPr>
          <p:cNvSpPr/>
          <p:nvPr/>
        </p:nvSpPr>
        <p:spPr>
          <a:xfrm>
            <a:off x="1076770" y="1564243"/>
            <a:ext cx="10140563" cy="4585871"/>
          </a:xfrm>
          <a:prstGeom prst="rect">
            <a:avLst/>
          </a:prstGeom>
        </p:spPr>
        <p:txBody>
          <a:bodyPr wrap="square">
            <a:spAutoFit/>
          </a:bodyPr>
          <a:lstStyle/>
          <a:p>
            <a:pPr lvl="0" algn="just">
              <a:defRPr/>
            </a:pPr>
            <a:r>
              <a:rPr lang="en-US" sz="2200" dirty="0">
                <a:solidFill>
                  <a:prstClr val="black"/>
                </a:solidFill>
                <a:cs typeface="Times" panose="02020603050405020304" pitchFamily="18" charset="0"/>
              </a:rPr>
              <a:t>We can implement this methodology to be able to obtain data from the reviews of the users of the apps in a massive way. </a:t>
            </a:r>
          </a:p>
          <a:p>
            <a:pPr lvl="0" algn="just">
              <a:defRPr/>
            </a:pPr>
            <a:endParaRPr lang="en-US" sz="2200" i="1" dirty="0">
              <a:solidFill>
                <a:prstClr val="black"/>
              </a:solidFill>
              <a:cs typeface="Times" panose="02020603050405020304" pitchFamily="18" charset="0"/>
            </a:endParaRPr>
          </a:p>
          <a:p>
            <a:pPr lvl="0" algn="just">
              <a:defRPr/>
            </a:pPr>
            <a:r>
              <a:rPr lang="en-US" sz="2200" dirty="0">
                <a:solidFill>
                  <a:prstClr val="black"/>
                </a:solidFill>
                <a:cs typeface="Times" panose="02020603050405020304" pitchFamily="18" charset="0"/>
              </a:rPr>
              <a:t>This study aims to analyze the behavior of users through their reviews on the main apps related to the caravanning sector.</a:t>
            </a:r>
          </a:p>
          <a:p>
            <a:pPr lvl="0" algn="just">
              <a:defRPr/>
            </a:pPr>
            <a:endParaRPr lang="en-US" sz="2200" dirty="0">
              <a:solidFill>
                <a:prstClr val="black"/>
              </a:solidFill>
              <a:cs typeface="Times" panose="02020603050405020304" pitchFamily="18" charset="0"/>
            </a:endParaRPr>
          </a:p>
          <a:p>
            <a:pPr lvl="0" algn="just">
              <a:defRPr/>
            </a:pPr>
            <a:r>
              <a:rPr lang="en-US" sz="2200" dirty="0">
                <a:solidFill>
                  <a:prstClr val="black"/>
                </a:solidFill>
                <a:cs typeface="Times" panose="02020603050405020304" pitchFamily="18" charset="0"/>
              </a:rPr>
              <a:t>940 reviews were automatically obtained from Google Play using web scraping techniques. From each of the reviews, its content, its number of likes, its assessment and whether they have received a response from the app have been analyzed. </a:t>
            </a:r>
          </a:p>
          <a:p>
            <a:pPr lvl="0" algn="just">
              <a:defRPr/>
            </a:pPr>
            <a:endParaRPr lang="en-US" sz="2200" dirty="0">
              <a:solidFill>
                <a:prstClr val="black"/>
              </a:solidFill>
              <a:cs typeface="Times" panose="02020603050405020304" pitchFamily="18" charset="0"/>
            </a:endParaRPr>
          </a:p>
          <a:p>
            <a:pPr lvl="0" algn="just">
              <a:defRPr/>
            </a:pPr>
            <a:r>
              <a:rPr lang="en-US" sz="2200" dirty="0">
                <a:solidFill>
                  <a:prstClr val="black"/>
                </a:solidFill>
                <a:cs typeface="Times" panose="02020603050405020304" pitchFamily="18" charset="0"/>
              </a:rPr>
              <a:t>The data has been processed using open source software, R.</a:t>
            </a:r>
          </a:p>
          <a:p>
            <a:pPr lvl="0" algn="just">
              <a:defRPr/>
            </a:pPr>
            <a:endParaRPr lang="en-US" sz="1400" i="1" dirty="0">
              <a:solidFill>
                <a:prstClr val="black"/>
              </a:solidFill>
            </a:endParaRPr>
          </a:p>
          <a:p>
            <a:pPr lvl="0" algn="r">
              <a:defRPr/>
            </a:pPr>
            <a:endParaRPr lang="en-US" sz="1400" i="1" dirty="0">
              <a:solidFill>
                <a:prstClr val="black"/>
              </a:solidFill>
              <a:cs typeface="Times" panose="02020603050405020304" pitchFamily="18" charset="0"/>
            </a:endParaRPr>
          </a:p>
          <a:p>
            <a:pPr lvl="0" algn="just">
              <a:defRPr/>
            </a:pPr>
            <a:endParaRPr lang="en-US" sz="2200" dirty="0">
              <a:solidFill>
                <a:prstClr val="black"/>
              </a:solidFill>
              <a:cs typeface="Times" panose="02020603050405020304" pitchFamily="18" charset="0"/>
            </a:endParaRPr>
          </a:p>
        </p:txBody>
      </p:sp>
      <p:pic>
        <p:nvPicPr>
          <p:cNvPr id="2050" name="Picture 2" descr="Imagen relacionad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24206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1070511" y="1595413"/>
            <a:ext cx="3792046" cy="4752443"/>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tx1"/>
                </a:solidFill>
              </a:rPr>
              <a:t>App name: </a:t>
            </a:r>
            <a:r>
              <a:rPr lang="en-US" b="1" dirty="0">
                <a:solidFill>
                  <a:schemeClr val="tx1"/>
                </a:solidFill>
              </a:rPr>
              <a:t>.</a:t>
            </a:r>
            <a:r>
              <a:rPr lang="en-US" b="1" dirty="0" err="1">
                <a:solidFill>
                  <a:schemeClr val="tx1"/>
                </a:solidFill>
              </a:rPr>
              <a:t>AHFaub</a:t>
            </a:r>
            <a:endParaRPr lang="en-US" dirty="0">
              <a:solidFill>
                <a:schemeClr val="tx1"/>
              </a:solidFill>
            </a:endParaRPr>
          </a:p>
          <a:p>
            <a:pPr>
              <a:lnSpc>
                <a:spcPct val="150000"/>
              </a:lnSpc>
            </a:pPr>
            <a:r>
              <a:rPr lang="en-US" dirty="0">
                <a:solidFill>
                  <a:schemeClr val="tx1"/>
                </a:solidFill>
              </a:rPr>
              <a:t>User name: </a:t>
            </a:r>
            <a:r>
              <a:rPr lang="en-US" b="1" dirty="0">
                <a:solidFill>
                  <a:schemeClr val="tx1"/>
                </a:solidFill>
              </a:rPr>
              <a:t>.kx8XBd .X43Kjb</a:t>
            </a:r>
          </a:p>
          <a:p>
            <a:pPr>
              <a:lnSpc>
                <a:spcPct val="150000"/>
              </a:lnSpc>
            </a:pPr>
            <a:r>
              <a:rPr lang="en-US" dirty="0">
                <a:solidFill>
                  <a:schemeClr val="tx1"/>
                </a:solidFill>
              </a:rPr>
              <a:t>Number starts</a:t>
            </a:r>
            <a:r>
              <a:rPr lang="en-US" b="1" dirty="0">
                <a:solidFill>
                  <a:schemeClr val="tx1"/>
                </a:solidFill>
              </a:rPr>
              <a:t>: .kx8XBd .nt2C1d [role='</a:t>
            </a:r>
            <a:r>
              <a:rPr lang="en-US" b="1" dirty="0" err="1">
                <a:solidFill>
                  <a:schemeClr val="tx1"/>
                </a:solidFill>
              </a:rPr>
              <a:t>img</a:t>
            </a:r>
            <a:r>
              <a:rPr lang="en-US" b="1" dirty="0">
                <a:solidFill>
                  <a:schemeClr val="tx1"/>
                </a:solidFill>
              </a:rPr>
              <a:t>']</a:t>
            </a:r>
          </a:p>
          <a:p>
            <a:pPr>
              <a:lnSpc>
                <a:spcPct val="150000"/>
              </a:lnSpc>
            </a:pPr>
            <a:r>
              <a:rPr lang="en-US" dirty="0">
                <a:solidFill>
                  <a:schemeClr val="tx1"/>
                </a:solidFill>
              </a:rPr>
              <a:t>Dates: </a:t>
            </a:r>
            <a:r>
              <a:rPr lang="en-US" b="1" dirty="0">
                <a:solidFill>
                  <a:schemeClr val="tx1"/>
                </a:solidFill>
              </a:rPr>
              <a:t>.</a:t>
            </a:r>
            <a:r>
              <a:rPr lang="en-US" b="1" dirty="0" err="1">
                <a:solidFill>
                  <a:schemeClr val="tx1"/>
                </a:solidFill>
              </a:rPr>
              <a:t>bAhLNe</a:t>
            </a:r>
            <a:r>
              <a:rPr lang="en-US" b="1" dirty="0">
                <a:solidFill>
                  <a:schemeClr val="tx1"/>
                </a:solidFill>
              </a:rPr>
              <a:t> .kx8XBd .p2TkOb</a:t>
            </a:r>
          </a:p>
          <a:p>
            <a:pPr>
              <a:lnSpc>
                <a:spcPct val="150000"/>
              </a:lnSpc>
            </a:pPr>
            <a:r>
              <a:rPr lang="en-US" dirty="0">
                <a:solidFill>
                  <a:schemeClr val="tx1"/>
                </a:solidFill>
              </a:rPr>
              <a:t>Likes</a:t>
            </a:r>
            <a:r>
              <a:rPr lang="en-US" b="1" dirty="0">
                <a:solidFill>
                  <a:schemeClr val="tx1"/>
                </a:solidFill>
              </a:rPr>
              <a:t>: .jUL89d</a:t>
            </a:r>
          </a:p>
          <a:p>
            <a:pPr>
              <a:lnSpc>
                <a:spcPct val="150000"/>
              </a:lnSpc>
            </a:pPr>
            <a:r>
              <a:rPr lang="en-US" dirty="0">
                <a:solidFill>
                  <a:schemeClr val="tx1"/>
                </a:solidFill>
              </a:rPr>
              <a:t>Text reviews </a:t>
            </a:r>
            <a:r>
              <a:rPr lang="en-US" b="1" dirty="0">
                <a:solidFill>
                  <a:schemeClr val="tx1"/>
                </a:solidFill>
              </a:rPr>
              <a:t>.UD7Dzf</a:t>
            </a:r>
          </a:p>
          <a:p>
            <a:pPr>
              <a:lnSpc>
                <a:spcPct val="150000"/>
              </a:lnSpc>
            </a:pPr>
            <a:r>
              <a:rPr lang="en-US" dirty="0">
                <a:solidFill>
                  <a:schemeClr val="tx1"/>
                </a:solidFill>
              </a:rPr>
              <a:t>Reply: </a:t>
            </a:r>
            <a:r>
              <a:rPr lang="en-US" b="1" dirty="0">
                <a:solidFill>
                  <a:schemeClr val="tx1"/>
                </a:solidFill>
              </a:rPr>
              <a:t>.d15Mdf</a:t>
            </a:r>
            <a:endParaRPr lang="en-US" dirty="0">
              <a:solidFill>
                <a:schemeClr val="tx1"/>
              </a:solidFill>
            </a:endParaRPr>
          </a:p>
        </p:txBody>
      </p:sp>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US" altLang="es-ES_tradnl" sz="2800" b="1" dirty="0">
                <a:solidFill>
                  <a:srgbClr val="C0504D"/>
                </a:solidFill>
              </a:rPr>
              <a:t>A case study. Reviews </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 name="Rectángulo 2">
            <a:extLst>
              <a:ext uri="{FF2B5EF4-FFF2-40B4-BE49-F238E27FC236}">
                <a16:creationId xmlns:a16="http://schemas.microsoft.com/office/drawing/2014/main" id="{B23B15C6-A5F6-4EC9-AFC0-C3A42C03262B}"/>
              </a:ext>
            </a:extLst>
          </p:cNvPr>
          <p:cNvSpPr/>
          <p:nvPr/>
        </p:nvSpPr>
        <p:spPr>
          <a:xfrm>
            <a:off x="1070511" y="1689408"/>
            <a:ext cx="3792046" cy="430887"/>
          </a:xfrm>
          <a:prstGeom prst="rect">
            <a:avLst/>
          </a:prstGeom>
        </p:spPr>
        <p:txBody>
          <a:bodyPr wrap="square">
            <a:spAutoFit/>
          </a:bodyPr>
          <a:lstStyle/>
          <a:p>
            <a:pPr lvl="0" algn="ctr">
              <a:defRPr/>
            </a:pPr>
            <a:r>
              <a:rPr lang="en-US" sz="2200" b="1" dirty="0">
                <a:solidFill>
                  <a:prstClr val="black"/>
                </a:solidFill>
                <a:cs typeface="Times" panose="02020603050405020304" pitchFamily="18" charset="0"/>
              </a:rPr>
              <a:t> CSS nodes </a:t>
            </a:r>
            <a:endParaRPr kumimoji="0" lang="en-US" sz="2200" b="1" i="0" u="none" strike="noStrike" kern="1200" cap="none" spc="0" normalizeH="0" baseline="0" noProof="0" dirty="0">
              <a:ln>
                <a:noFill/>
              </a:ln>
              <a:solidFill>
                <a:prstClr val="black"/>
              </a:solidFill>
              <a:effectLst/>
              <a:uLnTx/>
              <a:uFillTx/>
              <a:latin typeface="Calibri"/>
              <a:ea typeface="+mn-ea"/>
              <a:cs typeface="Times" panose="02020603050405020304" pitchFamily="18" charset="0"/>
            </a:endParaRPr>
          </a:p>
        </p:txBody>
      </p:sp>
      <p:pic>
        <p:nvPicPr>
          <p:cNvPr id="2050" name="Picture 2" descr="Imagen relacionad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redondeado 5"/>
          <p:cNvSpPr/>
          <p:nvPr/>
        </p:nvSpPr>
        <p:spPr>
          <a:xfrm>
            <a:off x="1104203" y="2214685"/>
            <a:ext cx="3212416" cy="39981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000" dirty="0">
              <a:solidFill>
                <a:schemeClr val="tx1"/>
              </a:solidFill>
            </a:endParaRPr>
          </a:p>
        </p:txBody>
      </p:sp>
      <p:sp>
        <p:nvSpPr>
          <p:cNvPr id="11" name="Rectángulo redondeado 10"/>
          <p:cNvSpPr/>
          <p:nvPr/>
        </p:nvSpPr>
        <p:spPr>
          <a:xfrm>
            <a:off x="8025606" y="3106426"/>
            <a:ext cx="4268787" cy="43746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000" dirty="0">
              <a:solidFill>
                <a:schemeClr val="tx1"/>
              </a:solidFill>
            </a:endParaRPr>
          </a:p>
        </p:txBody>
      </p:sp>
      <p:sp>
        <p:nvSpPr>
          <p:cNvPr id="14" name="Rectángulo redondeado 13"/>
          <p:cNvSpPr/>
          <p:nvPr/>
        </p:nvSpPr>
        <p:spPr>
          <a:xfrm>
            <a:off x="6317543" y="2268778"/>
            <a:ext cx="2476331" cy="14154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solidFill>
                <a:schemeClr val="tx1"/>
              </a:solidFill>
            </a:endParaRPr>
          </a:p>
        </p:txBody>
      </p:sp>
      <p:sp>
        <p:nvSpPr>
          <p:cNvPr id="18" name="Rectángulo redondeado 17"/>
          <p:cNvSpPr/>
          <p:nvPr/>
        </p:nvSpPr>
        <p:spPr>
          <a:xfrm>
            <a:off x="226217" y="3327870"/>
            <a:ext cx="2238405" cy="13979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solidFill>
                <a:schemeClr val="tx1"/>
              </a:solidFill>
            </a:endParaRPr>
          </a:p>
        </p:txBody>
      </p:sp>
      <p:sp>
        <p:nvSpPr>
          <p:cNvPr id="20" name="Rectángulo redondeado 19"/>
          <p:cNvSpPr/>
          <p:nvPr/>
        </p:nvSpPr>
        <p:spPr>
          <a:xfrm>
            <a:off x="4364119" y="4538920"/>
            <a:ext cx="3487116" cy="13222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solidFill>
                <a:schemeClr val="tx1"/>
              </a:solidFill>
            </a:endParaRPr>
          </a:p>
        </p:txBody>
      </p:sp>
      <p:sp>
        <p:nvSpPr>
          <p:cNvPr id="22" name="Rectángulo redondeado 21"/>
          <p:cNvSpPr/>
          <p:nvPr/>
        </p:nvSpPr>
        <p:spPr>
          <a:xfrm>
            <a:off x="8825406" y="4476708"/>
            <a:ext cx="2391928" cy="13343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solidFill>
                <a:schemeClr val="tx1"/>
              </a:solidFill>
            </a:endParaRPr>
          </a:p>
        </p:txBody>
      </p:sp>
      <p:sp>
        <p:nvSpPr>
          <p:cNvPr id="24" name="Rectángulo redondeado 23"/>
          <p:cNvSpPr/>
          <p:nvPr/>
        </p:nvSpPr>
        <p:spPr>
          <a:xfrm>
            <a:off x="9171602" y="2351474"/>
            <a:ext cx="2045732" cy="13343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solidFill>
                <a:schemeClr val="tx1"/>
              </a:solidFill>
            </a:endParaRPr>
          </a:p>
        </p:txBody>
      </p:sp>
      <p:pic>
        <p:nvPicPr>
          <p:cNvPr id="2" name="Imagen 1"/>
          <p:cNvPicPr>
            <a:picLocks noChangeAspect="1"/>
          </p:cNvPicPr>
          <p:nvPr/>
        </p:nvPicPr>
        <p:blipFill rotWithShape="1">
          <a:blip r:embed="rId4"/>
          <a:srcRect r="2009"/>
          <a:stretch/>
        </p:blipFill>
        <p:spPr>
          <a:xfrm>
            <a:off x="5025031" y="2412660"/>
            <a:ext cx="6192302" cy="3323659"/>
          </a:xfrm>
          <a:prstGeom prst="rect">
            <a:avLst/>
          </a:prstGeom>
        </p:spPr>
      </p:pic>
      <p:sp>
        <p:nvSpPr>
          <p:cNvPr id="16" name="Rectángulo redondeado 15"/>
          <p:cNvSpPr/>
          <p:nvPr/>
        </p:nvSpPr>
        <p:spPr>
          <a:xfrm>
            <a:off x="5706851" y="2482149"/>
            <a:ext cx="1441149" cy="175594"/>
          </a:xfrm>
          <a:prstGeom prst="roundRect">
            <a:avLst>
              <a:gd name="adj" fmla="val 30946"/>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s-ES" dirty="0">
              <a:solidFill>
                <a:schemeClr val="tx1"/>
              </a:solidFill>
            </a:endParaRPr>
          </a:p>
        </p:txBody>
      </p:sp>
      <p:sp>
        <p:nvSpPr>
          <p:cNvPr id="17" name="Rectángulo redondeado 16"/>
          <p:cNvSpPr/>
          <p:nvPr/>
        </p:nvSpPr>
        <p:spPr>
          <a:xfrm>
            <a:off x="5706851" y="2727232"/>
            <a:ext cx="702496" cy="186884"/>
          </a:xfrm>
          <a:prstGeom prst="roundRect">
            <a:avLst>
              <a:gd name="adj" fmla="val 30946"/>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s-ES" dirty="0">
              <a:solidFill>
                <a:schemeClr val="tx1"/>
              </a:solidFill>
            </a:endParaRPr>
          </a:p>
        </p:txBody>
      </p:sp>
      <p:sp>
        <p:nvSpPr>
          <p:cNvPr id="19" name="Rectángulo redondeado 18"/>
          <p:cNvSpPr/>
          <p:nvPr/>
        </p:nvSpPr>
        <p:spPr>
          <a:xfrm>
            <a:off x="6418879" y="2745689"/>
            <a:ext cx="1033054" cy="168427"/>
          </a:xfrm>
          <a:prstGeom prst="roundRect">
            <a:avLst>
              <a:gd name="adj" fmla="val 30946"/>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s-ES" dirty="0">
              <a:solidFill>
                <a:schemeClr val="tx1"/>
              </a:solidFill>
            </a:endParaRPr>
          </a:p>
        </p:txBody>
      </p:sp>
      <p:sp>
        <p:nvSpPr>
          <p:cNvPr id="21" name="Rectángulo redondeado 20"/>
          <p:cNvSpPr/>
          <p:nvPr/>
        </p:nvSpPr>
        <p:spPr>
          <a:xfrm>
            <a:off x="10253633" y="2781845"/>
            <a:ext cx="351699" cy="184956"/>
          </a:xfrm>
          <a:prstGeom prst="roundRect">
            <a:avLst>
              <a:gd name="adj" fmla="val 30946"/>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s-ES" dirty="0">
              <a:solidFill>
                <a:schemeClr val="tx1"/>
              </a:solidFill>
            </a:endParaRPr>
          </a:p>
        </p:txBody>
      </p:sp>
      <p:sp>
        <p:nvSpPr>
          <p:cNvPr id="23" name="Rectángulo redondeado 22"/>
          <p:cNvSpPr/>
          <p:nvPr/>
        </p:nvSpPr>
        <p:spPr>
          <a:xfrm>
            <a:off x="5537675" y="3023398"/>
            <a:ext cx="5688204" cy="987535"/>
          </a:xfrm>
          <a:prstGeom prst="roundRect">
            <a:avLst>
              <a:gd name="adj" fmla="val 30946"/>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s-ES" dirty="0">
              <a:solidFill>
                <a:schemeClr val="tx1"/>
              </a:solidFill>
            </a:endParaRPr>
          </a:p>
        </p:txBody>
      </p:sp>
      <p:sp>
        <p:nvSpPr>
          <p:cNvPr id="25" name="Rectángulo redondeado 24"/>
          <p:cNvSpPr/>
          <p:nvPr/>
        </p:nvSpPr>
        <p:spPr>
          <a:xfrm>
            <a:off x="5698305" y="4547719"/>
            <a:ext cx="5307433" cy="987535"/>
          </a:xfrm>
          <a:prstGeom prst="roundRect">
            <a:avLst>
              <a:gd name="adj" fmla="val 30946"/>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s-ES" dirty="0">
              <a:solidFill>
                <a:schemeClr val="tx1"/>
              </a:solidFill>
            </a:endParaRPr>
          </a:p>
        </p:txBody>
      </p:sp>
    </p:spTree>
    <p:extLst>
      <p:ext uri="{BB962C8B-B14F-4D97-AF65-F5344CB8AC3E}">
        <p14:creationId xmlns:p14="http://schemas.microsoft.com/office/powerpoint/2010/main" val="366365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9" grpId="0" animBg="1"/>
      <p:bldP spid="19" grpId="1" animBg="1"/>
      <p:bldP spid="21" grpId="0" animBg="1"/>
      <p:bldP spid="21" grpId="1" animBg="1"/>
      <p:bldP spid="23" grpId="0" animBg="1"/>
      <p:bldP spid="23" grpId="1" animBg="1"/>
      <p:bldP spid="25" grpId="0" animBg="1"/>
      <p:bldP spid="2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latin typeface="Calibri"/>
              </a:rPr>
              <a:t>A case study. Reviews </a:t>
            </a:r>
            <a:endParaRPr lang="es-ES" altLang="es-ES_tradnl" sz="2800" b="1" dirty="0">
              <a:solidFill>
                <a:srgbClr val="C00000"/>
              </a:solidFill>
              <a:latin typeface="Calibri"/>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 name="Rectángulo 2">
            <a:extLst>
              <a:ext uri="{FF2B5EF4-FFF2-40B4-BE49-F238E27FC236}">
                <a16:creationId xmlns:a16="http://schemas.microsoft.com/office/drawing/2014/main" id="{B23B15C6-A5F6-4EC9-AFC0-C3A42C03262B}"/>
              </a:ext>
            </a:extLst>
          </p:cNvPr>
          <p:cNvSpPr/>
          <p:nvPr/>
        </p:nvSpPr>
        <p:spPr>
          <a:xfrm>
            <a:off x="1076770" y="1564243"/>
            <a:ext cx="10140563" cy="861774"/>
          </a:xfrm>
          <a:prstGeom prst="rect">
            <a:avLst/>
          </a:prstGeom>
        </p:spPr>
        <p:txBody>
          <a:bodyPr wrap="square">
            <a:spAutoFit/>
          </a:bodyPr>
          <a:lstStyle/>
          <a:p>
            <a:pPr lvl="0" algn="just">
              <a:defRPr/>
            </a:pPr>
            <a:endParaRPr lang="en-US" sz="1400" i="1" dirty="0">
              <a:solidFill>
                <a:prstClr val="black"/>
              </a:solidFill>
            </a:endParaRPr>
          </a:p>
          <a:p>
            <a:pPr lvl="0" algn="r">
              <a:defRPr/>
            </a:pPr>
            <a:endParaRPr lang="en-US" sz="1400" i="1" dirty="0">
              <a:solidFill>
                <a:prstClr val="black"/>
              </a:solidFill>
              <a:cs typeface="Times" panose="02020603050405020304" pitchFamily="18" charset="0"/>
            </a:endParaRPr>
          </a:p>
          <a:p>
            <a:pPr lvl="0" algn="just">
              <a:defRPr/>
            </a:pPr>
            <a:endParaRPr lang="en-US" sz="2200" dirty="0">
              <a:solidFill>
                <a:prstClr val="black"/>
              </a:solidFill>
              <a:cs typeface="Times" panose="02020603050405020304" pitchFamily="18" charset="0"/>
            </a:endParaRPr>
          </a:p>
        </p:txBody>
      </p:sp>
      <p:pic>
        <p:nvPicPr>
          <p:cNvPr id="2050" name="Picture 2" descr="Imagen relacionad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5"/>
          <a:stretch>
            <a:fillRect/>
          </a:stretch>
        </p:blipFill>
        <p:spPr>
          <a:xfrm>
            <a:off x="1239838" y="3802253"/>
            <a:ext cx="4048125" cy="1276350"/>
          </a:xfrm>
          <a:prstGeom prst="rect">
            <a:avLst/>
          </a:prstGeom>
        </p:spPr>
      </p:pic>
      <p:sp>
        <p:nvSpPr>
          <p:cNvPr id="8" name="Rectángulo 7">
            <a:extLst>
              <a:ext uri="{FF2B5EF4-FFF2-40B4-BE49-F238E27FC236}">
                <a16:creationId xmlns:a16="http://schemas.microsoft.com/office/drawing/2014/main" id="{B23B15C6-A5F6-4EC9-AFC0-C3A42C03262B}"/>
              </a:ext>
            </a:extLst>
          </p:cNvPr>
          <p:cNvSpPr/>
          <p:nvPr/>
        </p:nvSpPr>
        <p:spPr>
          <a:xfrm>
            <a:off x="1070511" y="1689408"/>
            <a:ext cx="3792046" cy="430887"/>
          </a:xfrm>
          <a:prstGeom prst="rect">
            <a:avLst/>
          </a:prstGeom>
        </p:spPr>
        <p:txBody>
          <a:bodyPr wrap="square">
            <a:spAutoFit/>
          </a:bodyPr>
          <a:lstStyle/>
          <a:p>
            <a:pPr lvl="0" algn="ctr">
              <a:defRPr/>
            </a:pPr>
            <a:r>
              <a:rPr lang="en-US" sz="2200" b="1" dirty="0">
                <a:solidFill>
                  <a:prstClr val="black"/>
                </a:solidFill>
                <a:cs typeface="Times" panose="02020603050405020304" pitchFamily="18" charset="0"/>
              </a:rPr>
              <a:t> Results</a:t>
            </a:r>
            <a:endParaRPr kumimoji="0" lang="en-US" sz="2200" b="1" i="0" u="none" strike="noStrike" kern="1200" cap="none" spc="0" normalizeH="0" baseline="0" noProof="0" dirty="0">
              <a:ln>
                <a:noFill/>
              </a:ln>
              <a:solidFill>
                <a:prstClr val="black"/>
              </a:solidFill>
              <a:effectLst/>
              <a:uLnTx/>
              <a:uFillTx/>
              <a:latin typeface="Calibri"/>
              <a:ea typeface="+mn-ea"/>
              <a:cs typeface="Times" panose="02020603050405020304" pitchFamily="18" charset="0"/>
            </a:endParaRPr>
          </a:p>
        </p:txBody>
      </p:sp>
      <p:pic>
        <p:nvPicPr>
          <p:cNvPr id="4" name="Imagen 3"/>
          <p:cNvPicPr>
            <a:picLocks noChangeAspect="1"/>
          </p:cNvPicPr>
          <p:nvPr/>
        </p:nvPicPr>
        <p:blipFill>
          <a:blip r:embed="rId6"/>
          <a:stretch>
            <a:fillRect/>
          </a:stretch>
        </p:blipFill>
        <p:spPr>
          <a:xfrm>
            <a:off x="5807133" y="2684045"/>
            <a:ext cx="5410200" cy="3362325"/>
          </a:xfrm>
          <a:prstGeom prst="rect">
            <a:avLst/>
          </a:prstGeom>
        </p:spPr>
      </p:pic>
      <p:sp>
        <p:nvSpPr>
          <p:cNvPr id="5" name="Rectángulo 4"/>
          <p:cNvSpPr/>
          <p:nvPr/>
        </p:nvSpPr>
        <p:spPr>
          <a:xfrm>
            <a:off x="5807133" y="4426722"/>
            <a:ext cx="4153256" cy="1589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1239838" y="3494476"/>
            <a:ext cx="3657600" cy="307777"/>
          </a:xfrm>
          <a:prstGeom prst="rect">
            <a:avLst/>
          </a:prstGeom>
          <a:noFill/>
        </p:spPr>
        <p:txBody>
          <a:bodyPr wrap="square" rtlCol="0">
            <a:spAutoFit/>
          </a:bodyPr>
          <a:lstStyle/>
          <a:p>
            <a:r>
              <a:rPr lang="es-ES" sz="1400" b="1" dirty="0" err="1"/>
              <a:t>Table</a:t>
            </a:r>
            <a:r>
              <a:rPr lang="es-ES" sz="1400" b="1" dirty="0"/>
              <a:t> 1</a:t>
            </a:r>
            <a:r>
              <a:rPr lang="es-ES" sz="1400" i="1" dirty="0"/>
              <a:t>. </a:t>
            </a:r>
            <a:r>
              <a:rPr lang="es-ES" sz="1400" i="1" dirty="0" err="1"/>
              <a:t>Correlation</a:t>
            </a:r>
            <a:r>
              <a:rPr lang="es-ES" sz="1400" i="1" dirty="0"/>
              <a:t> </a:t>
            </a:r>
            <a:r>
              <a:rPr lang="es-ES" sz="1400" i="1" dirty="0" err="1"/>
              <a:t>between</a:t>
            </a:r>
            <a:r>
              <a:rPr lang="es-ES" sz="1400" i="1" dirty="0"/>
              <a:t> </a:t>
            </a:r>
            <a:r>
              <a:rPr lang="es-ES" sz="1400" i="1" dirty="0" err="1"/>
              <a:t>likes</a:t>
            </a:r>
            <a:r>
              <a:rPr lang="es-ES" sz="1400" i="1" dirty="0"/>
              <a:t> and </a:t>
            </a:r>
            <a:r>
              <a:rPr lang="es-ES" sz="1400" i="1" dirty="0" err="1"/>
              <a:t>starts</a:t>
            </a:r>
            <a:r>
              <a:rPr lang="es-ES" sz="1400" i="1" dirty="0"/>
              <a:t> </a:t>
            </a:r>
          </a:p>
        </p:txBody>
      </p:sp>
      <p:sp>
        <p:nvSpPr>
          <p:cNvPr id="12" name="CuadroTexto 11"/>
          <p:cNvSpPr txBox="1"/>
          <p:nvPr/>
        </p:nvSpPr>
        <p:spPr>
          <a:xfrm>
            <a:off x="5721712" y="2376268"/>
            <a:ext cx="4763978" cy="307777"/>
          </a:xfrm>
          <a:prstGeom prst="rect">
            <a:avLst/>
          </a:prstGeom>
          <a:noFill/>
        </p:spPr>
        <p:txBody>
          <a:bodyPr wrap="square" rtlCol="0">
            <a:spAutoFit/>
          </a:bodyPr>
          <a:lstStyle/>
          <a:p>
            <a:r>
              <a:rPr lang="es-ES" sz="1400" b="1" dirty="0" err="1"/>
              <a:t>Table</a:t>
            </a:r>
            <a:r>
              <a:rPr lang="es-ES" sz="1400" b="1" dirty="0"/>
              <a:t> 2</a:t>
            </a:r>
            <a:r>
              <a:rPr lang="es-ES" sz="1400" i="1" dirty="0"/>
              <a:t>. binomial </a:t>
            </a:r>
            <a:r>
              <a:rPr lang="es-ES" sz="1400" i="1" dirty="0" err="1"/>
              <a:t>regression</a:t>
            </a:r>
            <a:r>
              <a:rPr lang="es-ES" sz="1400" i="1" dirty="0"/>
              <a:t> of </a:t>
            </a:r>
            <a:r>
              <a:rPr lang="es-ES" sz="1400" i="1" dirty="0" err="1"/>
              <a:t>resply</a:t>
            </a:r>
            <a:r>
              <a:rPr lang="es-ES" sz="1400" i="1" dirty="0"/>
              <a:t> </a:t>
            </a:r>
            <a:r>
              <a:rPr lang="es-ES" sz="1400" i="1" dirty="0" err="1"/>
              <a:t>with</a:t>
            </a:r>
            <a:r>
              <a:rPr lang="es-ES" sz="1400" i="1" dirty="0"/>
              <a:t> </a:t>
            </a:r>
            <a:r>
              <a:rPr lang="es-ES" sz="1400" i="1" dirty="0" err="1"/>
              <a:t>likes</a:t>
            </a:r>
            <a:r>
              <a:rPr lang="es-ES" sz="1400" i="1" dirty="0"/>
              <a:t> and </a:t>
            </a:r>
            <a:r>
              <a:rPr lang="es-ES" sz="1400" i="1" dirty="0" err="1"/>
              <a:t>stars</a:t>
            </a:r>
            <a:endParaRPr lang="es-ES" sz="1400" i="1" dirty="0"/>
          </a:p>
        </p:txBody>
      </p:sp>
      <p:sp>
        <p:nvSpPr>
          <p:cNvPr id="14" name="Rectángulo 13"/>
          <p:cNvSpPr/>
          <p:nvPr/>
        </p:nvSpPr>
        <p:spPr>
          <a:xfrm>
            <a:off x="2216476" y="4267739"/>
            <a:ext cx="1526582" cy="1589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1613551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latin typeface="Calibri"/>
              </a:rPr>
              <a:t>A case study. Reviews </a:t>
            </a:r>
            <a:endParaRPr lang="es-ES" altLang="es-ES_tradnl" sz="2800" b="1" dirty="0">
              <a:solidFill>
                <a:srgbClr val="C00000"/>
              </a:solidFill>
              <a:latin typeface="Calibri"/>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2050" name="Picture 2" descr="Imagen relacionad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a:extLst>
              <a:ext uri="{FF2B5EF4-FFF2-40B4-BE49-F238E27FC236}">
                <a16:creationId xmlns:a16="http://schemas.microsoft.com/office/drawing/2014/main" id="{B23B15C6-A5F6-4EC9-AFC0-C3A42C03262B}"/>
              </a:ext>
            </a:extLst>
          </p:cNvPr>
          <p:cNvSpPr/>
          <p:nvPr/>
        </p:nvSpPr>
        <p:spPr>
          <a:xfrm>
            <a:off x="1070511" y="2095711"/>
            <a:ext cx="10140563" cy="2462213"/>
          </a:xfrm>
          <a:prstGeom prst="rect">
            <a:avLst/>
          </a:prstGeom>
        </p:spPr>
        <p:txBody>
          <a:bodyPr wrap="square">
            <a:spAutoFit/>
          </a:bodyPr>
          <a:lstStyle/>
          <a:p>
            <a:pPr lvl="0" algn="just">
              <a:defRPr/>
            </a:pPr>
            <a:r>
              <a:rPr lang="en-US" sz="2200" dirty="0">
                <a:solidFill>
                  <a:prstClr val="black"/>
                </a:solidFill>
                <a:cs typeface="Times" panose="02020603050405020304" pitchFamily="18" charset="0"/>
              </a:rPr>
              <a:t>There is a significant negative relationship between likes and stars. Therefore, the most negative reviews (with the lowest star rating) have the highest number of likes from other users.</a:t>
            </a:r>
          </a:p>
          <a:p>
            <a:pPr lvl="0" algn="just">
              <a:defRPr/>
            </a:pPr>
            <a:endParaRPr lang="en-US" sz="2200" i="1" dirty="0">
              <a:solidFill>
                <a:prstClr val="black"/>
              </a:solidFill>
              <a:cs typeface="Times" panose="02020603050405020304" pitchFamily="18" charset="0"/>
            </a:endParaRPr>
          </a:p>
          <a:p>
            <a:pPr lvl="0" algn="just">
              <a:defRPr/>
            </a:pPr>
            <a:r>
              <a:rPr lang="en-US" sz="2200" dirty="0">
                <a:solidFill>
                  <a:prstClr val="black"/>
                </a:solidFill>
                <a:cs typeface="Times" panose="02020603050405020304" pitchFamily="18" charset="0"/>
              </a:rPr>
              <a:t>While a review has more or less likes, it does not depend on the response from the app developers, it does depend on the number of ratings (stars). Therefore, caravanning apps respond more to positive reviews (with more stars).</a:t>
            </a:r>
            <a:endParaRPr lang="en-US" sz="1400" i="1" dirty="0">
              <a:solidFill>
                <a:prstClr val="black"/>
              </a:solidFill>
            </a:endParaRPr>
          </a:p>
        </p:txBody>
      </p:sp>
      <p:sp>
        <p:nvSpPr>
          <p:cNvPr id="16" name="1 Título">
            <a:extLst>
              <a:ext uri="{FF2B5EF4-FFF2-40B4-BE49-F238E27FC236}">
                <a16:creationId xmlns:a16="http://schemas.microsoft.com/office/drawing/2014/main" id="{1385EE05-1435-423A-9972-EE4FC516D167}"/>
              </a:ext>
            </a:extLst>
          </p:cNvPr>
          <p:cNvSpPr txBox="1">
            <a:spLocks/>
          </p:cNvSpPr>
          <p:nvPr/>
        </p:nvSpPr>
        <p:spPr bwMode="auto">
          <a:xfrm>
            <a:off x="1076768" y="5080981"/>
            <a:ext cx="2004057"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latin typeface="Calibri"/>
              </a:rPr>
              <a:t>Conclusions</a:t>
            </a:r>
            <a:endParaRPr lang="es-ES" altLang="es-ES_tradnl" sz="2800" b="1" dirty="0">
              <a:solidFill>
                <a:srgbClr val="C00000"/>
              </a:solidFill>
              <a:latin typeface="Calibri"/>
            </a:endParaRPr>
          </a:p>
        </p:txBody>
      </p:sp>
      <p:sp>
        <p:nvSpPr>
          <p:cNvPr id="10" name="Rectángulo 9">
            <a:extLst>
              <a:ext uri="{FF2B5EF4-FFF2-40B4-BE49-F238E27FC236}">
                <a16:creationId xmlns:a16="http://schemas.microsoft.com/office/drawing/2014/main" id="{44E9BB52-341C-4CB9-9530-324EF5D6D96D}"/>
              </a:ext>
            </a:extLst>
          </p:cNvPr>
          <p:cNvSpPr/>
          <p:nvPr/>
        </p:nvSpPr>
        <p:spPr>
          <a:xfrm>
            <a:off x="3454400" y="4692217"/>
            <a:ext cx="7756673" cy="1946687"/>
          </a:xfrm>
          <a:prstGeom prst="rect">
            <a:avLst/>
          </a:prstGeom>
        </p:spPr>
        <p:txBody>
          <a:bodyPr wrap="square">
            <a:spAutoFit/>
          </a:bodyPr>
          <a:lstStyle/>
          <a:p>
            <a:pPr lvl="0" algn="just">
              <a:defRPr/>
            </a:pPr>
            <a:r>
              <a:rPr lang="en-US" sz="2200" dirty="0">
                <a:solidFill>
                  <a:prstClr val="black"/>
                </a:solidFill>
                <a:cs typeface="Times" panose="02020603050405020304" pitchFamily="18" charset="0"/>
              </a:rPr>
              <a:t>Poor support from the app's developers, since they do not answer the negative reviews that are the most supported by users. </a:t>
            </a:r>
          </a:p>
          <a:p>
            <a:pPr lvl="0" algn="just">
              <a:defRPr/>
            </a:pPr>
            <a:endParaRPr lang="en-US" sz="1000" dirty="0">
              <a:solidFill>
                <a:prstClr val="black"/>
              </a:solidFill>
              <a:cs typeface="Times" panose="02020603050405020304" pitchFamily="18" charset="0"/>
            </a:endParaRPr>
          </a:p>
          <a:p>
            <a:pPr lvl="0" algn="just">
              <a:defRPr/>
            </a:pPr>
            <a:r>
              <a:rPr lang="en-US" sz="2200" dirty="0">
                <a:solidFill>
                  <a:prstClr val="black"/>
                </a:solidFill>
                <a:cs typeface="Times" panose="02020603050405020304" pitchFamily="18" charset="0"/>
              </a:rPr>
              <a:t>For this methodology it is necessary to invest time in its design, but once designed it is very useful and it saves effort and time in obtaining data in a massive way.</a:t>
            </a:r>
          </a:p>
        </p:txBody>
      </p:sp>
      <p:sp>
        <p:nvSpPr>
          <p:cNvPr id="11" name="Rectángulo 10">
            <a:extLst>
              <a:ext uri="{FF2B5EF4-FFF2-40B4-BE49-F238E27FC236}">
                <a16:creationId xmlns:a16="http://schemas.microsoft.com/office/drawing/2014/main" id="{FAE504D4-E13D-4569-866F-1F4D2A799B52}"/>
              </a:ext>
            </a:extLst>
          </p:cNvPr>
          <p:cNvSpPr/>
          <p:nvPr/>
        </p:nvSpPr>
        <p:spPr>
          <a:xfrm>
            <a:off x="1070511" y="1576864"/>
            <a:ext cx="3792046" cy="430887"/>
          </a:xfrm>
          <a:prstGeom prst="rect">
            <a:avLst/>
          </a:prstGeom>
        </p:spPr>
        <p:txBody>
          <a:bodyPr wrap="square">
            <a:spAutoFit/>
          </a:bodyPr>
          <a:lstStyle/>
          <a:p>
            <a:pPr lvl="0">
              <a:defRPr/>
            </a:pPr>
            <a:r>
              <a:rPr lang="en-US" sz="2200" b="1" dirty="0">
                <a:solidFill>
                  <a:prstClr val="black"/>
                </a:solidFill>
                <a:cs typeface="Times" panose="02020603050405020304" pitchFamily="18" charset="0"/>
              </a:rPr>
              <a:t>Results</a:t>
            </a:r>
            <a:endParaRPr kumimoji="0" lang="en-US" sz="2200" b="1" i="0" u="none" strike="noStrike" kern="1200" cap="none" spc="0" normalizeH="0" baseline="0" noProof="0" dirty="0">
              <a:ln>
                <a:noFill/>
              </a:ln>
              <a:solidFill>
                <a:prstClr val="black"/>
              </a:solidFill>
              <a:effectLst/>
              <a:uLnTx/>
              <a:uFillTx/>
              <a:latin typeface="Calibri"/>
              <a:ea typeface="+mn-ea"/>
              <a:cs typeface="Times" panose="02020603050405020304" pitchFamily="18" charset="0"/>
            </a:endParaRPr>
          </a:p>
        </p:txBody>
      </p:sp>
      <p:sp>
        <p:nvSpPr>
          <p:cNvPr id="2" name="Abrir llave 1">
            <a:extLst>
              <a:ext uri="{FF2B5EF4-FFF2-40B4-BE49-F238E27FC236}">
                <a16:creationId xmlns:a16="http://schemas.microsoft.com/office/drawing/2014/main" id="{365775B8-5132-47AC-8E22-9ACB52949A63}"/>
              </a:ext>
            </a:extLst>
          </p:cNvPr>
          <p:cNvSpPr/>
          <p:nvPr/>
        </p:nvSpPr>
        <p:spPr>
          <a:xfrm>
            <a:off x="3080825" y="4692217"/>
            <a:ext cx="373575" cy="1946687"/>
          </a:xfrm>
          <a:prstGeom prst="leftBrace">
            <a:avLst>
              <a:gd name="adj1" fmla="val 61053"/>
              <a:gd name="adj2" fmla="val 46305"/>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212450404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s-ES_tradnl" b="1" i="0" u="none" strike="noStrike" kern="1200" cap="none" spc="0" normalizeH="0" baseline="0" noProof="0" dirty="0">
                <a:ln>
                  <a:noFill/>
                </a:ln>
                <a:solidFill>
                  <a:srgbClr val="C0504D"/>
                </a:solidFill>
                <a:effectLst/>
                <a:uLnTx/>
                <a:uFillTx/>
                <a:ea typeface="ＭＳ Ｐゴシック" panose="020B0600070205080204" pitchFamily="34" charset="-128"/>
                <a:cs typeface="+mn-cs"/>
              </a:rPr>
              <a:t>Agenda</a:t>
            </a:r>
            <a:endParaRPr kumimoji="0" lang="es-ES" altLang="es-ES_tradnl" b="1"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 name="Rectángulo 2">
            <a:extLst>
              <a:ext uri="{FF2B5EF4-FFF2-40B4-BE49-F238E27FC236}">
                <a16:creationId xmlns:a16="http://schemas.microsoft.com/office/drawing/2014/main" id="{B23B15C6-A5F6-4EC9-AFC0-C3A42C03262B}"/>
              </a:ext>
            </a:extLst>
          </p:cNvPr>
          <p:cNvSpPr/>
          <p:nvPr/>
        </p:nvSpPr>
        <p:spPr>
          <a:xfrm>
            <a:off x="1076770" y="1678870"/>
            <a:ext cx="10015672" cy="3693319"/>
          </a:xfrm>
          <a:prstGeom prst="rect">
            <a:avLst/>
          </a:prstGeom>
        </p:spPr>
        <p:txBody>
          <a:bodyPr wrap="square">
            <a:spAutoFit/>
          </a:bodyPr>
          <a:lstStyle/>
          <a:p>
            <a:pPr marL="342900" indent="-342900" algn="just" defTabSz="179388">
              <a:lnSpc>
                <a:spcPct val="150000"/>
              </a:lnSpc>
              <a:buClr>
                <a:srgbClr val="C00000"/>
              </a:buClr>
              <a:buFont typeface="Arial" panose="020B0604020202020204" pitchFamily="34" charset="0"/>
              <a:buChar char="•"/>
            </a:pPr>
            <a:r>
              <a:rPr lang="en-US" altLang="es-ES_tradnl" sz="2400" dirty="0">
                <a:solidFill>
                  <a:srgbClr val="262626"/>
                </a:solidFill>
                <a:ea typeface="ＭＳ Ｐゴシック" panose="020B0600070205080204" pitchFamily="34" charset="-128"/>
              </a:rPr>
              <a:t> </a:t>
            </a:r>
            <a:r>
              <a:rPr lang="es-ES" altLang="es-ES_tradnl" sz="2400" dirty="0">
                <a:solidFill>
                  <a:srgbClr val="262626"/>
                </a:solidFill>
                <a:ea typeface="ＭＳ Ｐゴシック" panose="020B0600070205080204" pitchFamily="34" charset="-128"/>
              </a:rPr>
              <a:t>Mobile apps</a:t>
            </a:r>
          </a:p>
          <a:p>
            <a:pPr marL="342900" indent="-342900" algn="just" defTabSz="179388">
              <a:lnSpc>
                <a:spcPct val="150000"/>
              </a:lnSpc>
              <a:buClr>
                <a:srgbClr val="C00000"/>
              </a:buClr>
              <a:buFont typeface="Arial" panose="020B0604020202020204" pitchFamily="34" charset="0"/>
              <a:buChar char="•"/>
            </a:pPr>
            <a:r>
              <a:rPr lang="es-ES" altLang="es-ES_tradnl" sz="2400" dirty="0">
                <a:solidFill>
                  <a:srgbClr val="262626"/>
                </a:solidFill>
                <a:ea typeface="ＭＳ Ｐゴシック" panose="020B0600070205080204" pitchFamily="34" charset="-128"/>
              </a:rPr>
              <a:t> </a:t>
            </a:r>
            <a:r>
              <a:rPr lang="es-ES" altLang="es-ES_tradnl" sz="2400" dirty="0" err="1">
                <a:solidFill>
                  <a:srgbClr val="262626"/>
                </a:solidFill>
                <a:ea typeface="ＭＳ Ｐゴシック" panose="020B0600070205080204" pitchFamily="34" charset="-128"/>
              </a:rPr>
              <a:t>Applications</a:t>
            </a:r>
            <a:r>
              <a:rPr lang="es-ES" altLang="es-ES_tradnl" sz="2400" dirty="0">
                <a:solidFill>
                  <a:srgbClr val="262626"/>
                </a:solidFill>
                <a:ea typeface="ＭＳ Ｐゴシック" panose="020B0600070205080204" pitchFamily="34" charset="-128"/>
              </a:rPr>
              <a:t> </a:t>
            </a:r>
            <a:r>
              <a:rPr lang="es-ES" altLang="es-ES_tradnl" sz="2400" dirty="0" err="1">
                <a:solidFill>
                  <a:srgbClr val="262626"/>
                </a:solidFill>
                <a:ea typeface="ＭＳ Ｐゴシック" panose="020B0600070205080204" pitchFamily="34" charset="-128"/>
              </a:rPr>
              <a:t>stores</a:t>
            </a:r>
            <a:endParaRPr lang="es-ES" altLang="es-ES_tradnl" sz="2400" dirty="0">
              <a:solidFill>
                <a:srgbClr val="262626"/>
              </a:solidFill>
              <a:ea typeface="ＭＳ Ｐゴシック" panose="020B0600070205080204" pitchFamily="34" charset="-128"/>
            </a:endParaRPr>
          </a:p>
          <a:p>
            <a:pPr marL="342900" indent="-342900" algn="just" defTabSz="179388">
              <a:lnSpc>
                <a:spcPct val="150000"/>
              </a:lnSpc>
              <a:buClr>
                <a:srgbClr val="C00000"/>
              </a:buClr>
              <a:buFont typeface="Arial" panose="020B0604020202020204" pitchFamily="34" charset="0"/>
              <a:buChar char="•"/>
            </a:pPr>
            <a:r>
              <a:rPr lang="en-US" altLang="es-ES_tradnl" sz="2400" dirty="0">
                <a:solidFill>
                  <a:srgbClr val="262626"/>
                </a:solidFill>
                <a:ea typeface="ＭＳ Ｐゴシック" panose="020B0600070205080204" pitchFamily="34" charset="-128"/>
              </a:rPr>
              <a:t>Web Page: HTML and CSS</a:t>
            </a:r>
          </a:p>
          <a:p>
            <a:pPr marL="342900" indent="-342900" algn="just" defTabSz="179388">
              <a:lnSpc>
                <a:spcPct val="150000"/>
              </a:lnSpc>
              <a:buClr>
                <a:srgbClr val="C00000"/>
              </a:buClr>
              <a:buFont typeface="Arial" panose="020B0604020202020204" pitchFamily="34" charset="0"/>
              <a:buChar char="•"/>
            </a:pPr>
            <a:r>
              <a:rPr lang="en-US" altLang="es-ES_tradnl" sz="2400" dirty="0">
                <a:solidFill>
                  <a:srgbClr val="262626"/>
                </a:solidFill>
                <a:ea typeface="ＭＳ Ｐゴシック" panose="020B0600070205080204" pitchFamily="34" charset="-128"/>
              </a:rPr>
              <a:t> Open Source Programming Language: R</a:t>
            </a:r>
          </a:p>
          <a:p>
            <a:pPr marL="342900" indent="-342900" algn="just" defTabSz="179388">
              <a:lnSpc>
                <a:spcPct val="150000"/>
              </a:lnSpc>
              <a:buClr>
                <a:srgbClr val="C00000"/>
              </a:buClr>
              <a:buFont typeface="Arial" panose="020B0604020202020204" pitchFamily="34" charset="0"/>
              <a:buChar char="•"/>
            </a:pPr>
            <a:r>
              <a:rPr lang="en-GB" altLang="es-ES_tradnl" sz="2400" dirty="0"/>
              <a:t> Web scraping´s basic flow </a:t>
            </a:r>
          </a:p>
          <a:p>
            <a:pPr marL="342900" indent="-342900" algn="just" defTabSz="179388">
              <a:lnSpc>
                <a:spcPct val="150000"/>
              </a:lnSpc>
              <a:buClr>
                <a:srgbClr val="C00000"/>
              </a:buClr>
              <a:buFont typeface="Arial" panose="020B0604020202020204" pitchFamily="34" charset="0"/>
              <a:buChar char="•"/>
            </a:pPr>
            <a:r>
              <a:rPr lang="en-GB" altLang="es-ES_tradnl" sz="2400" dirty="0">
                <a:ea typeface="ＭＳ Ｐゴシック" panose="020B0600070205080204" pitchFamily="34" charset="-128"/>
              </a:rPr>
              <a:t> A case study. Reviews</a:t>
            </a:r>
            <a:endParaRPr lang="en-US" altLang="es-ES_tradnl" sz="2400" dirty="0">
              <a:ea typeface="ＭＳ Ｐゴシック" panose="020B0600070205080204" pitchFamily="34"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p:txBody>
      </p:sp>
      <p:pic>
        <p:nvPicPr>
          <p:cNvPr id="2050" name="Picture 2" descr="Imagen relacionad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649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1768223-7A18-4FE3-8AA3-B3772CECA903}"/>
              </a:ext>
            </a:extLst>
          </p:cNvPr>
          <p:cNvSpPr>
            <a:spLocks noGrp="1"/>
          </p:cNvSpPr>
          <p:nvPr>
            <p:ph type="subTitle" idx="1"/>
          </p:nvPr>
        </p:nvSpPr>
        <p:spPr>
          <a:xfrm>
            <a:off x="1873890" y="3497277"/>
            <a:ext cx="7297405" cy="949960"/>
          </a:xfrm>
        </p:spPr>
        <p:txBody>
          <a:bodyPr>
            <a:normAutofit/>
          </a:bodyPr>
          <a:lstStyle/>
          <a:p>
            <a:pPr algn="l"/>
            <a:r>
              <a:rPr lang="en-US" sz="1900" b="1" dirty="0">
                <a:solidFill>
                  <a:schemeClr val="tx1">
                    <a:lumMod val="50000"/>
                    <a:lumOff val="50000"/>
                  </a:schemeClr>
                </a:solidFill>
              </a:rPr>
              <a:t>48</a:t>
            </a:r>
            <a:r>
              <a:rPr lang="en-US" sz="1900" b="1" baseline="30000" dirty="0">
                <a:solidFill>
                  <a:schemeClr val="tx1">
                    <a:lumMod val="50000"/>
                    <a:lumOff val="50000"/>
                  </a:schemeClr>
                </a:solidFill>
              </a:rPr>
              <a:t>th</a:t>
            </a:r>
            <a:r>
              <a:rPr lang="en-US" sz="1900" b="1" dirty="0">
                <a:solidFill>
                  <a:schemeClr val="tx1">
                    <a:lumMod val="50000"/>
                    <a:lumOff val="50000"/>
                  </a:schemeClr>
                </a:solidFill>
              </a:rPr>
              <a:t> World Continuous Auditing and Reporting Symposium </a:t>
            </a:r>
            <a:endParaRPr lang="en-US" sz="1800" b="1" dirty="0">
              <a:solidFill>
                <a:schemeClr val="tx1">
                  <a:lumMod val="50000"/>
                  <a:lumOff val="50000"/>
                </a:schemeClr>
              </a:solidFill>
            </a:endParaRPr>
          </a:p>
        </p:txBody>
      </p:sp>
      <p:sp>
        <p:nvSpPr>
          <p:cNvPr id="5" name="1 Título">
            <a:extLst>
              <a:ext uri="{FF2B5EF4-FFF2-40B4-BE49-F238E27FC236}">
                <a16:creationId xmlns:a16="http://schemas.microsoft.com/office/drawing/2014/main" id="{1385EE05-1435-423A-9972-EE4FC516D167}"/>
              </a:ext>
            </a:extLst>
          </p:cNvPr>
          <p:cNvSpPr txBox="1">
            <a:spLocks/>
          </p:cNvSpPr>
          <p:nvPr/>
        </p:nvSpPr>
        <p:spPr bwMode="auto">
          <a:xfrm>
            <a:off x="1214495" y="4894969"/>
            <a:ext cx="7036785" cy="136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kumimoji="0" lang="es-ES" altLang="es-ES_tradnl" sz="2400" i="1" u="none" strike="noStrike" kern="1200" cap="none" spc="0" normalizeH="0" baseline="0" noProof="0" dirty="0">
                <a:ln>
                  <a:noFill/>
                </a:ln>
                <a:solidFill>
                  <a:schemeClr val="tx1">
                    <a:lumMod val="65000"/>
                    <a:lumOff val="35000"/>
                  </a:schemeClr>
                </a:solidFill>
                <a:effectLst/>
                <a:uLnTx/>
                <a:uFillTx/>
                <a:latin typeface="Calibri"/>
              </a:rPr>
              <a:t>David</a:t>
            </a:r>
            <a:r>
              <a:rPr kumimoji="0" lang="es-ES" altLang="es-ES_tradnl" sz="2400" i="1" u="none" strike="noStrike" kern="1200" cap="none" spc="0" normalizeH="0" noProof="0" dirty="0">
                <a:ln>
                  <a:noFill/>
                </a:ln>
                <a:solidFill>
                  <a:schemeClr val="tx1">
                    <a:lumMod val="65000"/>
                    <a:lumOff val="35000"/>
                  </a:schemeClr>
                </a:solidFill>
                <a:effectLst/>
                <a:uLnTx/>
                <a:uFillTx/>
                <a:latin typeface="Calibri"/>
              </a:rPr>
              <a:t> </a:t>
            </a:r>
            <a:r>
              <a:rPr lang="es-ES" altLang="es-ES_tradnl" sz="2400" i="1" dirty="0">
                <a:solidFill>
                  <a:schemeClr val="tx1">
                    <a:lumMod val="65000"/>
                    <a:lumOff val="35000"/>
                  </a:schemeClr>
                </a:solidFill>
                <a:latin typeface="Calibri"/>
              </a:rPr>
              <a:t>Perea  </a:t>
            </a:r>
            <a:r>
              <a:rPr lang="es-ES" altLang="es-ES_tradnl" sz="2000" i="1" dirty="0">
                <a:solidFill>
                  <a:schemeClr val="tx1">
                    <a:lumMod val="65000"/>
                    <a:lumOff val="35000"/>
                  </a:schemeClr>
                </a:solidFill>
                <a:latin typeface="Calibri"/>
                <a:hlinkClick r:id="rId2"/>
              </a:rPr>
              <a:t>pereadavid94@gmail.com</a:t>
            </a:r>
            <a:endParaRPr lang="es-ES" altLang="es-ES_tradnl" sz="2000" i="1" dirty="0">
              <a:solidFill>
                <a:schemeClr val="tx1">
                  <a:lumMod val="65000"/>
                  <a:lumOff val="35000"/>
                </a:schemeClr>
              </a:solidFill>
              <a:latin typeface="Calibri"/>
            </a:endParaRPr>
          </a:p>
          <a:p>
            <a:pPr lvl="0" eaLnBrk="0" fontAlgn="base" hangingPunct="0">
              <a:spcBef>
                <a:spcPct val="0"/>
              </a:spcBef>
              <a:spcAft>
                <a:spcPct val="0"/>
              </a:spcAft>
              <a:buNone/>
              <a:defRPr/>
            </a:pPr>
            <a:r>
              <a:rPr lang="es-ES" altLang="es-ES_tradnl" sz="2400" i="1" dirty="0">
                <a:solidFill>
                  <a:schemeClr val="tx1">
                    <a:lumMod val="65000"/>
                    <a:lumOff val="35000"/>
                  </a:schemeClr>
                </a:solidFill>
                <a:latin typeface="Calibri"/>
              </a:rPr>
              <a:t>Cinta Pérez </a:t>
            </a:r>
            <a:r>
              <a:rPr lang="es-ES" altLang="es-ES_tradnl" sz="2000" i="1" dirty="0">
                <a:solidFill>
                  <a:schemeClr val="tx1">
                    <a:lumMod val="65000"/>
                    <a:lumOff val="35000"/>
                  </a:schemeClr>
                </a:solidFill>
                <a:latin typeface="Calibri"/>
                <a:hlinkClick r:id="rId3"/>
              </a:rPr>
              <a:t>cintaperez9@gmail.com</a:t>
            </a:r>
            <a:endParaRPr lang="es-ES" altLang="es-ES_tradnl" sz="2000" i="1" dirty="0">
              <a:solidFill>
                <a:schemeClr val="tx1">
                  <a:lumMod val="65000"/>
                  <a:lumOff val="35000"/>
                </a:schemeClr>
              </a:solidFill>
              <a:latin typeface="Calibri"/>
            </a:endParaRPr>
          </a:p>
          <a:p>
            <a:pPr eaLnBrk="0" fontAlgn="base" hangingPunct="0">
              <a:spcBef>
                <a:spcPct val="0"/>
              </a:spcBef>
              <a:spcAft>
                <a:spcPct val="0"/>
              </a:spcAft>
              <a:buNone/>
              <a:defRPr/>
            </a:pPr>
            <a:r>
              <a:rPr lang="es-ES" altLang="es-ES_tradnl" sz="2400" i="1" dirty="0">
                <a:solidFill>
                  <a:schemeClr val="tx1">
                    <a:lumMod val="65000"/>
                    <a:lumOff val="35000"/>
                  </a:schemeClr>
                </a:solidFill>
                <a:latin typeface="Calibri"/>
              </a:rPr>
              <a:t>María Asunción Grávalos</a:t>
            </a:r>
          </a:p>
          <a:p>
            <a:pPr lvl="0" eaLnBrk="0" fontAlgn="base" hangingPunct="0">
              <a:spcBef>
                <a:spcPct val="0"/>
              </a:spcBef>
              <a:spcAft>
                <a:spcPct val="0"/>
              </a:spcAft>
              <a:buNone/>
              <a:defRPr/>
            </a:pPr>
            <a:r>
              <a:rPr lang="es-ES" altLang="es-ES_tradnl" sz="2400" i="1" dirty="0">
                <a:solidFill>
                  <a:schemeClr val="tx1">
                    <a:lumMod val="65000"/>
                    <a:lumOff val="35000"/>
                  </a:schemeClr>
                </a:solidFill>
                <a:latin typeface="Calibri"/>
              </a:rPr>
              <a:t> Roció Hernández</a:t>
            </a:r>
            <a:endParaRPr kumimoji="0" lang="es-ES" altLang="es-ES_tradnl" sz="2400" i="1" u="none" strike="noStrike" kern="1200" cap="none" spc="0" normalizeH="0" baseline="0" noProof="0" dirty="0">
              <a:ln>
                <a:noFill/>
              </a:ln>
              <a:solidFill>
                <a:schemeClr val="tx1">
                  <a:lumMod val="65000"/>
                  <a:lumOff val="35000"/>
                </a:schemeClr>
              </a:solidFill>
              <a:effectLst/>
              <a:uLnTx/>
              <a:uFillTx/>
              <a:latin typeface="Calibri"/>
            </a:endParaRPr>
          </a:p>
        </p:txBody>
      </p:sp>
      <p:sp>
        <p:nvSpPr>
          <p:cNvPr id="7" name="Rectángulo 6"/>
          <p:cNvSpPr/>
          <p:nvPr/>
        </p:nvSpPr>
        <p:spPr>
          <a:xfrm>
            <a:off x="1873890" y="2461188"/>
            <a:ext cx="7492301" cy="1077218"/>
          </a:xfrm>
          <a:prstGeom prst="rect">
            <a:avLst/>
          </a:prstGeom>
        </p:spPr>
        <p:txBody>
          <a:bodyPr wrap="square">
            <a:spAutoFit/>
          </a:bodyPr>
          <a:lstStyle/>
          <a:p>
            <a:pPr lvl="0" eaLnBrk="0" fontAlgn="base" hangingPunct="0">
              <a:spcBef>
                <a:spcPct val="0"/>
              </a:spcBef>
              <a:spcAft>
                <a:spcPct val="0"/>
              </a:spcAft>
              <a:defRPr/>
            </a:pPr>
            <a:r>
              <a:rPr lang="en-US" altLang="es-ES_tradnl" sz="3200" b="1" dirty="0">
                <a:solidFill>
                  <a:srgbClr val="C0504D"/>
                </a:solidFill>
              </a:rPr>
              <a:t>A web scraping methodology to analyze google play apps</a:t>
            </a:r>
            <a:endParaRPr lang="en-GB" altLang="es-ES_tradnl" sz="3200" b="1" dirty="0">
              <a:solidFill>
                <a:srgbClr val="C00000"/>
              </a:solidFill>
              <a:ea typeface="ＭＳ Ｐゴシック" panose="020B0600070205080204" pitchFamily="34" charset="-128"/>
            </a:endParaRPr>
          </a:p>
        </p:txBody>
      </p:sp>
      <p:pic>
        <p:nvPicPr>
          <p:cNvPr id="12290" name="Picture 2" descr="Resultado de imagen de universidad de huelva"/>
          <p:cNvPicPr>
            <a:picLocks noChangeAspect="1" noChangeArrowheads="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49342" t="48671"/>
          <a:stretch/>
        </p:blipFill>
        <p:spPr bwMode="auto">
          <a:xfrm>
            <a:off x="0" y="-1"/>
            <a:ext cx="2428993" cy="24611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de universidad de huelva"/>
          <p:cNvPicPr>
            <a:picLocks noChangeAspect="1" noChangeArrowheads="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r="24616" b="50232"/>
          <a:stretch/>
        </p:blipFill>
        <p:spPr bwMode="auto">
          <a:xfrm>
            <a:off x="8092866" y="4417557"/>
            <a:ext cx="4070273" cy="244044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esultado de imagen de universidad de huelva"/>
          <p:cNvPicPr>
            <a:picLocks noChangeAspect="1" noChangeArrowheads="1"/>
          </p:cNvPicPr>
          <p:nvPr/>
        </p:nvPicPr>
        <p:blipFill rotWithShape="1">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ackgroundRemoval t="68106" b="96803" l="5068" r="95608">
                        <a14:foregroundMark x1="32320" y1="77458" x2="32320" y2="77458"/>
                        <a14:foregroundMark x1="40090" y1="85851" x2="40090" y2="85851"/>
                        <a14:foregroundMark x1="23311" y1="85132" x2="23311" y2="85132"/>
                        <a14:foregroundMark x1="28041" y1="91607" x2="28041" y2="91607"/>
                        <a14:foregroundMark x1="58896" y1="91767" x2="58896" y2="91767"/>
                        <a14:foregroundMark x1="62162" y1="89448" x2="62162" y2="89448"/>
                        <a14:foregroundMark x1="69707" y1="90328" x2="69707" y2="90328"/>
                        <a14:foregroundMark x1="74212" y1="90488" x2="74212" y2="90488"/>
                        <a14:foregroundMark x1="83559" y1="89448" x2="83559" y2="89448"/>
                        <a14:foregroundMark x1="82320" y1="78177" x2="82320" y2="78177"/>
                        <a14:foregroundMark x1="77027" y1="79297" x2="77027" y2="79297"/>
                        <a14:foregroundMark x1="72523" y1="78897" x2="72523" y2="78897"/>
                        <a14:foregroundMark x1="64640" y1="78737" x2="64640" y2="78737"/>
                        <a14:foregroundMark x1="61374" y1="79297" x2="61374" y2="79297"/>
                        <a14:foregroundMark x1="64414" y1="70903" x2="64414" y2="70903"/>
                        <a14:foregroundMark x1="53941" y1="78018" x2="53941" y2="78018"/>
                        <a14:foregroundMark x1="46171" y1="79057" x2="46171" y2="79057"/>
                        <a14:foregroundMark x1="41554" y1="78337" x2="41554" y2="78337"/>
                        <a14:foregroundMark x1="36261" y1="70584" x2="36261" y2="70584"/>
                        <a14:backgroundMark x1="30743" y1="87290" x2="30743" y2="87290"/>
                        <a14:backgroundMark x1="64977" y1="88010" x2="64977" y2="88010"/>
                        <a14:backgroundMark x1="48874" y1="75140" x2="48874" y2="75140"/>
                        <a14:backgroundMark x1="78041" y1="78337" x2="78041" y2="78337"/>
                      </a14:backgroundRemoval>
                    </a14:imgEffect>
                  </a14:imgLayer>
                </a14:imgProps>
              </a:ext>
              <a:ext uri="{28A0092B-C50C-407E-A947-70E740481C1C}">
                <a14:useLocalDpi xmlns:a14="http://schemas.microsoft.com/office/drawing/2010/main" val="0"/>
              </a:ext>
            </a:extLst>
          </a:blip>
          <a:srcRect t="68560"/>
          <a:stretch/>
        </p:blipFill>
        <p:spPr bwMode="auto">
          <a:xfrm>
            <a:off x="4757738" y="628739"/>
            <a:ext cx="2676524" cy="1185494"/>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a:extLst>
              <a:ext uri="{FF2B5EF4-FFF2-40B4-BE49-F238E27FC236}">
                <a16:creationId xmlns:a16="http://schemas.microsoft.com/office/drawing/2014/main" id="{1385EE05-1435-423A-9972-EE4FC516D167}"/>
              </a:ext>
            </a:extLst>
          </p:cNvPr>
          <p:cNvSpPr txBox="1">
            <a:spLocks/>
          </p:cNvSpPr>
          <p:nvPr/>
        </p:nvSpPr>
        <p:spPr bwMode="auto">
          <a:xfrm>
            <a:off x="5522592" y="5637778"/>
            <a:ext cx="2864178"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algn="ctr" eaLnBrk="0" fontAlgn="base" hangingPunct="0">
              <a:spcBef>
                <a:spcPct val="0"/>
              </a:spcBef>
              <a:spcAft>
                <a:spcPct val="0"/>
              </a:spcAft>
              <a:buNone/>
              <a:defRPr/>
            </a:pPr>
            <a:r>
              <a:rPr lang="en-GB" altLang="es-ES_tradnl" sz="1800" dirty="0">
                <a:solidFill>
                  <a:schemeClr val="tx1">
                    <a:lumMod val="65000"/>
                    <a:lumOff val="35000"/>
                  </a:schemeClr>
                </a:solidFill>
                <a:latin typeface="Calibri"/>
              </a:rPr>
              <a:t>25 September 2020</a:t>
            </a:r>
          </a:p>
          <a:p>
            <a:pPr algn="ctr" eaLnBrk="0" fontAlgn="base" hangingPunct="0">
              <a:spcBef>
                <a:spcPct val="0"/>
              </a:spcBef>
              <a:spcAft>
                <a:spcPct val="0"/>
              </a:spcAft>
              <a:buNone/>
              <a:defRPr/>
            </a:pPr>
            <a:r>
              <a:rPr lang="en-GB" altLang="es-ES_tradnl" sz="1800" dirty="0">
                <a:solidFill>
                  <a:schemeClr val="tx1">
                    <a:lumMod val="65000"/>
                    <a:lumOff val="35000"/>
                  </a:schemeClr>
                </a:solidFill>
                <a:latin typeface="Calibri"/>
              </a:rPr>
              <a:t>Madrid, Spain</a:t>
            </a:r>
            <a:endParaRPr kumimoji="0" lang="en-GB" altLang="es-ES_tradnl" sz="1800" u="none" strike="noStrike" kern="1200" cap="none" spc="0" normalizeH="0" baseline="0" noProof="0" dirty="0">
              <a:ln>
                <a:noFill/>
              </a:ln>
              <a:solidFill>
                <a:schemeClr val="tx1">
                  <a:lumMod val="65000"/>
                  <a:lumOff val="35000"/>
                </a:schemeClr>
              </a:solidFill>
              <a:effectLst/>
              <a:uLnTx/>
              <a:uFillTx/>
              <a:latin typeface="Calibri"/>
            </a:endParaRPr>
          </a:p>
        </p:txBody>
      </p:sp>
    </p:spTree>
    <p:extLst>
      <p:ext uri="{BB962C8B-B14F-4D97-AF65-F5344CB8AC3E}">
        <p14:creationId xmlns:p14="http://schemas.microsoft.com/office/powerpoint/2010/main" val="355243268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rPr>
              <a:t>Mobile apps</a:t>
            </a:r>
            <a:endParaRPr lang="es-ES" altLang="es-ES_tradnl" sz="2800" b="1" dirty="0">
              <a:solidFill>
                <a:srgbClr val="C00000"/>
              </a:solidFill>
              <a:latin typeface="Calibri"/>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 name="Rectángulo 2">
            <a:extLst>
              <a:ext uri="{FF2B5EF4-FFF2-40B4-BE49-F238E27FC236}">
                <a16:creationId xmlns:a16="http://schemas.microsoft.com/office/drawing/2014/main" id="{B23B15C6-A5F6-4EC9-AFC0-C3A42C03262B}"/>
              </a:ext>
            </a:extLst>
          </p:cNvPr>
          <p:cNvSpPr/>
          <p:nvPr/>
        </p:nvSpPr>
        <p:spPr>
          <a:xfrm>
            <a:off x="1076770" y="1564243"/>
            <a:ext cx="10140563" cy="4585871"/>
          </a:xfrm>
          <a:prstGeom prst="rect">
            <a:avLst/>
          </a:prstGeom>
        </p:spPr>
        <p:txBody>
          <a:bodyPr wrap="square">
            <a:spAutoFit/>
          </a:bodyPr>
          <a:lstStyle/>
          <a:p>
            <a:pPr lvl="0" algn="just">
              <a:defRPr/>
            </a:pPr>
            <a:r>
              <a:rPr lang="en-US" sz="2200" dirty="0">
                <a:solidFill>
                  <a:prstClr val="black"/>
                </a:solidFill>
                <a:cs typeface="Times" panose="02020603050405020304" pitchFamily="18" charset="0"/>
              </a:rPr>
              <a:t>The importance of mobile phones in our everyday life and activities is undeniably unending. This is so because there is ongoing tremendous transformation in that mobile phones are no longer the ordinary communication device it used to be. It has become the colossal point of attention for individuals and businesses alike, courtesy of the various incredible features and opportunities that mobile phones offer. </a:t>
            </a:r>
          </a:p>
          <a:p>
            <a:pPr lvl="0" algn="just">
              <a:defRPr/>
            </a:pPr>
            <a:endParaRPr lang="en-US" sz="2200" dirty="0">
              <a:solidFill>
                <a:prstClr val="black"/>
              </a:solidFill>
              <a:cs typeface="Times" panose="02020603050405020304" pitchFamily="18" charset="0"/>
            </a:endParaRPr>
          </a:p>
          <a:p>
            <a:pPr lvl="0" algn="just">
              <a:defRPr/>
            </a:pPr>
            <a:r>
              <a:rPr lang="en-US" sz="2200" dirty="0">
                <a:solidFill>
                  <a:prstClr val="black"/>
                </a:solidFill>
                <a:cs typeface="Times" panose="02020603050405020304" pitchFamily="18" charset="0"/>
              </a:rPr>
              <a:t>The cumulative progress of mobile technology, the availability and access to high speed internet and the remarkable communicative interface in these devices results into a whole level of new and innovative experience mobile computing. This is made possible through the development of mobile applications (mobile apps).</a:t>
            </a:r>
          </a:p>
          <a:p>
            <a:pPr lvl="0" algn="just">
              <a:defRPr/>
            </a:pPr>
            <a:endParaRPr lang="en-US" sz="2200" dirty="0">
              <a:solidFill>
                <a:prstClr val="black"/>
              </a:solidFill>
              <a:cs typeface="Times" panose="02020603050405020304" pitchFamily="18" charset="0"/>
            </a:endParaRPr>
          </a:p>
          <a:p>
            <a:pPr lvl="0" algn="just">
              <a:defRPr/>
            </a:pPr>
            <a:endParaRPr lang="en-US" sz="2200" dirty="0">
              <a:solidFill>
                <a:prstClr val="black"/>
              </a:solidFill>
              <a:cs typeface="Times" panose="02020603050405020304" pitchFamily="18" charset="0"/>
            </a:endParaRPr>
          </a:p>
          <a:p>
            <a:pPr lvl="0" algn="r">
              <a:defRPr/>
            </a:pPr>
            <a:r>
              <a:rPr lang="en-US" sz="1400" i="1" dirty="0">
                <a:solidFill>
                  <a:prstClr val="black"/>
                </a:solidFill>
              </a:rPr>
              <a:t>Oza H. (2017)- «The Importance Of Mobile Applications In Everyday Life!». Hyperlink </a:t>
            </a:r>
            <a:r>
              <a:rPr lang="en-US" sz="1400" i="1" dirty="0" err="1">
                <a:solidFill>
                  <a:prstClr val="black"/>
                </a:solidFill>
              </a:rPr>
              <a:t>Infosystem</a:t>
            </a:r>
            <a:endParaRPr lang="en-US" sz="1400" i="1" dirty="0">
              <a:solidFill>
                <a:prstClr val="black"/>
              </a:solidFill>
            </a:endParaRPr>
          </a:p>
          <a:p>
            <a:pPr lvl="0" algn="r">
              <a:defRPr/>
            </a:pPr>
            <a:endParaRPr lang="en-US" sz="1400" i="1" dirty="0">
              <a:solidFill>
                <a:prstClr val="black"/>
              </a:solidFill>
              <a:cs typeface="Times" panose="02020603050405020304" pitchFamily="18" charset="0"/>
            </a:endParaRPr>
          </a:p>
        </p:txBody>
      </p:sp>
      <p:pic>
        <p:nvPicPr>
          <p:cNvPr id="2050" name="Picture 2" descr="Imagen relacionad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36388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rPr>
              <a:t>Applications stores</a:t>
            </a:r>
            <a:endParaRPr lang="es-ES" altLang="es-ES_tradnl" sz="2800" b="1" dirty="0">
              <a:solidFill>
                <a:srgbClr val="C00000"/>
              </a:solidFill>
              <a:latin typeface="Calibri"/>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 name="Rectángulo 2">
            <a:extLst>
              <a:ext uri="{FF2B5EF4-FFF2-40B4-BE49-F238E27FC236}">
                <a16:creationId xmlns:a16="http://schemas.microsoft.com/office/drawing/2014/main" id="{B23B15C6-A5F6-4EC9-AFC0-C3A42C03262B}"/>
              </a:ext>
            </a:extLst>
          </p:cNvPr>
          <p:cNvSpPr/>
          <p:nvPr/>
        </p:nvSpPr>
        <p:spPr>
          <a:xfrm>
            <a:off x="1076770" y="1564243"/>
            <a:ext cx="10140563" cy="1631216"/>
          </a:xfrm>
          <a:prstGeom prst="rect">
            <a:avLst/>
          </a:prstGeom>
        </p:spPr>
        <p:txBody>
          <a:bodyPr wrap="square">
            <a:spAutoFit/>
          </a:bodyPr>
          <a:lstStyle/>
          <a:p>
            <a:pPr lvl="0" algn="just">
              <a:defRPr/>
            </a:pPr>
            <a:r>
              <a:rPr lang="en-US" sz="2200" dirty="0">
                <a:solidFill>
                  <a:prstClr val="black"/>
                </a:solidFill>
                <a:cs typeface="Times" panose="02020603050405020304" pitchFamily="18" charset="0"/>
              </a:rPr>
              <a:t>Applications stores (e.g. Apple App Store, Google Play) have become the dominant platforms for the distribution of software for mobile phones.</a:t>
            </a:r>
          </a:p>
          <a:p>
            <a:pPr lvl="0" algn="just">
              <a:defRPr/>
            </a:pPr>
            <a:endParaRPr lang="en-US" sz="1200" dirty="0">
              <a:solidFill>
                <a:prstClr val="black"/>
              </a:solidFill>
              <a:cs typeface="Times" panose="02020603050405020304" pitchFamily="18" charset="0"/>
            </a:endParaRPr>
          </a:p>
          <a:p>
            <a:pPr lvl="0" algn="just">
              <a:defRPr/>
            </a:pPr>
            <a:r>
              <a:rPr lang="en-US" sz="2200" dirty="0">
                <a:solidFill>
                  <a:prstClr val="black"/>
                </a:solidFill>
                <a:cs typeface="Times" panose="02020603050405020304" pitchFamily="18" charset="0"/>
              </a:rPr>
              <a:t>Google (Android) leads in app downloads, </a:t>
            </a:r>
          </a:p>
          <a:p>
            <a:pPr lvl="0" algn="just">
              <a:defRPr/>
            </a:pPr>
            <a:r>
              <a:rPr lang="en-US" sz="2200" dirty="0">
                <a:solidFill>
                  <a:prstClr val="black"/>
                </a:solidFill>
                <a:cs typeface="Times" panose="02020603050405020304" pitchFamily="18" charset="0"/>
              </a:rPr>
              <a:t>Apple (IOS) has better earnings.</a:t>
            </a:r>
          </a:p>
        </p:txBody>
      </p:sp>
      <p:pic>
        <p:nvPicPr>
          <p:cNvPr id="2050" name="Picture 2" descr="Imagen relacionad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5">
            <a:extLst>
              <a:ext uri="{BEBA8EAE-BF5A-486C-A8C5-ECC9F3942E4B}">
                <a14:imgProps xmlns:a14="http://schemas.microsoft.com/office/drawing/2010/main">
                  <a14:imgLayer r:embed="rId6">
                    <a14:imgEffect>
                      <a14:backgroundRemoval t="8352" b="16376" l="4429" r="97000">
                        <a14:foregroundMark x1="63286" y1="15490" x2="63286" y2="15490"/>
                        <a14:foregroundMark x1="63286" y1="14250" x2="63143" y2="15945"/>
                        <a14:foregroundMark x1="57571" y1="14098" x2="58000" y2="15895"/>
                        <a14:foregroundMark x1="27000" y1="15085" x2="27000" y2="15085"/>
                        <a14:foregroundMark x1="53714" y1="8859" x2="53714" y2="8859"/>
                      </a14:backgroundRemoval>
                    </a14:imgEffect>
                  </a14:imgLayer>
                </a14:imgProps>
              </a:ext>
            </a:extLst>
          </a:blip>
          <a:srcRect l="4115" t="8291" r="1806" b="83631"/>
          <a:stretch/>
        </p:blipFill>
        <p:spPr>
          <a:xfrm>
            <a:off x="7663051" y="1923745"/>
            <a:ext cx="3736815" cy="1810871"/>
          </a:xfrm>
          <a:prstGeom prst="rect">
            <a:avLst/>
          </a:prstGeom>
        </p:spPr>
      </p:pic>
      <p:pic>
        <p:nvPicPr>
          <p:cNvPr id="4" name="Imagen 3"/>
          <p:cNvPicPr>
            <a:picLocks noChangeAspect="1"/>
          </p:cNvPicPr>
          <p:nvPr/>
        </p:nvPicPr>
        <p:blipFill>
          <a:blip r:embed="rId7"/>
          <a:stretch>
            <a:fillRect/>
          </a:stretch>
        </p:blipFill>
        <p:spPr>
          <a:xfrm>
            <a:off x="1016710" y="3643725"/>
            <a:ext cx="4406798" cy="2994208"/>
          </a:xfrm>
          <a:prstGeom prst="rect">
            <a:avLst/>
          </a:prstGeom>
        </p:spPr>
      </p:pic>
      <p:sp>
        <p:nvSpPr>
          <p:cNvPr id="5" name="Rectángulo 4"/>
          <p:cNvSpPr/>
          <p:nvPr/>
        </p:nvSpPr>
        <p:spPr>
          <a:xfrm>
            <a:off x="5606041" y="3718355"/>
            <a:ext cx="5611292" cy="2893100"/>
          </a:xfrm>
          <a:prstGeom prst="rect">
            <a:avLst/>
          </a:prstGeom>
        </p:spPr>
        <p:txBody>
          <a:bodyPr wrap="square">
            <a:spAutoFit/>
          </a:bodyPr>
          <a:lstStyle/>
          <a:p>
            <a:pPr algn="just"/>
            <a:r>
              <a:rPr lang="en-US" sz="2200" dirty="0">
                <a:solidFill>
                  <a:srgbClr val="000000"/>
                </a:solidFill>
              </a:rPr>
              <a:t>This map shows that a lot of European, South American, Asian, and African countries prefer Android. Certain countries with higher incomes, including the US, some European countries, and Australia prefer iOS. These regional preferences can partially be explained by the low cost of some Android mobile phones.</a:t>
            </a:r>
          </a:p>
          <a:p>
            <a:pPr marL="2154238" lvl="0" indent="-812800" algn="r">
              <a:defRPr/>
            </a:pPr>
            <a:r>
              <a:rPr lang="en-US" sz="1400" i="1" dirty="0">
                <a:solidFill>
                  <a:prstClr val="black"/>
                </a:solidFill>
              </a:rPr>
              <a:t>Daria R. (2018)- «iOS vs Android Development: Which One is Best for Your App?». </a:t>
            </a:r>
            <a:r>
              <a:rPr lang="en-US" sz="1400" i="1" dirty="0" err="1">
                <a:solidFill>
                  <a:prstClr val="black"/>
                </a:solidFill>
              </a:rPr>
              <a:t>RubyGarage</a:t>
            </a:r>
            <a:endParaRPr lang="en-US" sz="1400" i="1" dirty="0">
              <a:solidFill>
                <a:prstClr val="black"/>
              </a:solidFill>
            </a:endParaRPr>
          </a:p>
        </p:txBody>
      </p:sp>
      <p:sp>
        <p:nvSpPr>
          <p:cNvPr id="7" name="Rectángulo 6"/>
          <p:cNvSpPr/>
          <p:nvPr/>
        </p:nvSpPr>
        <p:spPr>
          <a:xfrm>
            <a:off x="2555193" y="6007661"/>
            <a:ext cx="1871530" cy="461665"/>
          </a:xfrm>
          <a:prstGeom prst="rect">
            <a:avLst/>
          </a:prstGeom>
        </p:spPr>
        <p:txBody>
          <a:bodyPr wrap="square">
            <a:spAutoFit/>
          </a:bodyPr>
          <a:lstStyle/>
          <a:p>
            <a:pPr algn="ctr"/>
            <a:r>
              <a:rPr lang="en-US" sz="1200" dirty="0"/>
              <a:t>iOS and Android popularity</a:t>
            </a:r>
          </a:p>
          <a:p>
            <a:pPr algn="ctr"/>
            <a:r>
              <a:rPr lang="en-US" sz="1200" dirty="0"/>
              <a:t> around the world</a:t>
            </a:r>
            <a:endParaRPr lang="es-ES" sz="1200" dirty="0"/>
          </a:p>
        </p:txBody>
      </p:sp>
      <p:sp>
        <p:nvSpPr>
          <p:cNvPr id="9" name="Rectángulo 8"/>
          <p:cNvSpPr/>
          <p:nvPr/>
        </p:nvSpPr>
        <p:spPr>
          <a:xfrm>
            <a:off x="1792089" y="3114679"/>
            <a:ext cx="5870962" cy="523220"/>
          </a:xfrm>
          <a:prstGeom prst="rect">
            <a:avLst/>
          </a:prstGeom>
        </p:spPr>
        <p:txBody>
          <a:bodyPr wrap="square">
            <a:spAutoFit/>
          </a:bodyPr>
          <a:lstStyle/>
          <a:p>
            <a:pPr marL="358775" lvl="0" algn="just" defTabSz="479425">
              <a:defRPr/>
            </a:pPr>
            <a:r>
              <a:rPr lang="en-US" sz="1400" i="1" dirty="0">
                <a:solidFill>
                  <a:prstClr val="black"/>
                </a:solidFill>
              </a:rPr>
              <a:t>Möller A. et al. (2012)- «Update Behavior in App Markets and Security Implications: A Case Study in Google Play». </a:t>
            </a:r>
            <a:r>
              <a:rPr lang="en-US" sz="1400" i="1" dirty="0" err="1">
                <a:solidFill>
                  <a:prstClr val="black"/>
                </a:solidFill>
              </a:rPr>
              <a:t>Digitala</a:t>
            </a:r>
            <a:r>
              <a:rPr lang="en-US" sz="1400" i="1" dirty="0">
                <a:solidFill>
                  <a:prstClr val="black"/>
                </a:solidFill>
              </a:rPr>
              <a:t> </a:t>
            </a:r>
            <a:r>
              <a:rPr lang="en-US" sz="1400" i="1" dirty="0" err="1">
                <a:solidFill>
                  <a:prstClr val="black"/>
                </a:solidFill>
              </a:rPr>
              <a:t>Vetenskapliga</a:t>
            </a:r>
            <a:r>
              <a:rPr lang="en-US" sz="1400" i="1" dirty="0">
                <a:solidFill>
                  <a:prstClr val="black"/>
                </a:solidFill>
              </a:rPr>
              <a:t> </a:t>
            </a:r>
            <a:r>
              <a:rPr lang="en-US" sz="1400" i="1" dirty="0" err="1">
                <a:solidFill>
                  <a:prstClr val="black"/>
                </a:solidFill>
              </a:rPr>
              <a:t>Arkivet</a:t>
            </a:r>
            <a:endParaRPr lang="en-US" sz="2200" dirty="0">
              <a:solidFill>
                <a:prstClr val="black"/>
              </a:solidFill>
              <a:cs typeface="Times" panose="02020603050405020304" pitchFamily="18" charset="0"/>
            </a:endParaRPr>
          </a:p>
        </p:txBody>
      </p:sp>
    </p:spTree>
    <p:extLst>
      <p:ext uri="{BB962C8B-B14F-4D97-AF65-F5344CB8AC3E}">
        <p14:creationId xmlns:p14="http://schemas.microsoft.com/office/powerpoint/2010/main" val="307501978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rPr>
              <a:t>Web Page: HTML and CSS</a:t>
            </a:r>
            <a:endParaRPr lang="es-ES" altLang="es-ES_tradnl" sz="2800" b="1" dirty="0">
              <a:solidFill>
                <a:srgbClr val="C00000"/>
              </a:solidFill>
              <a:latin typeface="Calibri"/>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 name="Rectángulo 2">
            <a:extLst>
              <a:ext uri="{FF2B5EF4-FFF2-40B4-BE49-F238E27FC236}">
                <a16:creationId xmlns:a16="http://schemas.microsoft.com/office/drawing/2014/main" id="{B23B15C6-A5F6-4EC9-AFC0-C3A42C03262B}"/>
              </a:ext>
            </a:extLst>
          </p:cNvPr>
          <p:cNvSpPr/>
          <p:nvPr/>
        </p:nvSpPr>
        <p:spPr>
          <a:xfrm>
            <a:off x="1076770" y="1564243"/>
            <a:ext cx="10140563" cy="4801314"/>
          </a:xfrm>
          <a:prstGeom prst="rect">
            <a:avLst/>
          </a:prstGeom>
        </p:spPr>
        <p:txBody>
          <a:bodyPr wrap="square">
            <a:spAutoFit/>
          </a:bodyPr>
          <a:lstStyle/>
          <a:p>
            <a:pPr lvl="0" algn="just">
              <a:defRPr/>
            </a:pPr>
            <a:r>
              <a:rPr lang="en-US" sz="2200" dirty="0">
                <a:solidFill>
                  <a:prstClr val="black"/>
                </a:solidFill>
                <a:cs typeface="Times" panose="02020603050405020304" pitchFamily="18" charset="0"/>
              </a:rPr>
              <a:t>HyperText Markup Language (HTML), refers to the markup language for creating web pages. It is the most basic building block of the Web. It defines the meaning and structure of web content, such as text, images, videos , games, among others. </a:t>
            </a:r>
          </a:p>
          <a:p>
            <a:pPr lvl="0" algn="just">
              <a:defRPr/>
            </a:pPr>
            <a:endParaRPr lang="en-US" sz="2200" dirty="0">
              <a:solidFill>
                <a:prstClr val="black"/>
              </a:solidFill>
              <a:cs typeface="Times" panose="02020603050405020304" pitchFamily="18" charset="0"/>
            </a:endParaRPr>
          </a:p>
          <a:p>
            <a:pPr lvl="0" algn="just">
              <a:defRPr/>
            </a:pPr>
            <a:r>
              <a:rPr lang="en-US" sz="2200" dirty="0">
                <a:solidFill>
                  <a:prstClr val="black"/>
                </a:solidFill>
                <a:cs typeface="Times" panose="02020603050405020304" pitchFamily="18" charset="0"/>
              </a:rPr>
              <a:t>Other technologies besides HTML are generally used to describe a web page's appearance/presentation (CSS) or functionality/behavior (JavaScript).</a:t>
            </a:r>
          </a:p>
          <a:p>
            <a:pPr lvl="0" algn="just">
              <a:defRPr/>
            </a:pPr>
            <a:endParaRPr lang="en-US" sz="2200" dirty="0">
              <a:solidFill>
                <a:prstClr val="black"/>
              </a:solidFill>
              <a:cs typeface="Times" panose="02020603050405020304" pitchFamily="18" charset="0"/>
            </a:endParaRPr>
          </a:p>
          <a:p>
            <a:pPr lvl="0" algn="r">
              <a:defRPr/>
            </a:pPr>
            <a:r>
              <a:rPr lang="en-US" sz="1400" i="1" dirty="0">
                <a:solidFill>
                  <a:prstClr val="black"/>
                </a:solidFill>
              </a:rPr>
              <a:t>Mozilla Developer Network (2019). «HTML: Hypertext Markup Language».</a:t>
            </a:r>
            <a:endParaRPr lang="en-US" sz="1400" i="1" dirty="0">
              <a:solidFill>
                <a:prstClr val="black"/>
              </a:solidFill>
              <a:cs typeface="Times" panose="02020603050405020304" pitchFamily="18" charset="0"/>
            </a:endParaRPr>
          </a:p>
          <a:p>
            <a:pPr lvl="0" algn="just">
              <a:defRPr/>
            </a:pPr>
            <a:endParaRPr lang="en-US" sz="2200" dirty="0">
              <a:solidFill>
                <a:prstClr val="black"/>
              </a:solidFill>
              <a:cs typeface="Times" panose="02020603050405020304" pitchFamily="18" charset="0"/>
            </a:endParaRPr>
          </a:p>
          <a:p>
            <a:pPr lvl="0" algn="just">
              <a:defRPr/>
            </a:pPr>
            <a:r>
              <a:rPr lang="en-US" sz="2200" dirty="0">
                <a:solidFill>
                  <a:prstClr val="black"/>
                </a:solidFill>
                <a:cs typeface="Times" panose="02020603050405020304" pitchFamily="18" charset="0"/>
              </a:rPr>
              <a:t>Cascading Style Sheets (CSS) is a style sheet language used for describing the presentation of a document written in a markup language like HTML. </a:t>
            </a:r>
          </a:p>
          <a:p>
            <a:pPr lvl="0" algn="just">
              <a:defRPr/>
            </a:pPr>
            <a:endParaRPr lang="en-US" sz="2200" dirty="0">
              <a:solidFill>
                <a:prstClr val="black"/>
              </a:solidFill>
              <a:cs typeface="Times" panose="02020603050405020304" pitchFamily="18" charset="0"/>
            </a:endParaRPr>
          </a:p>
          <a:p>
            <a:pPr lvl="0" algn="r">
              <a:defRPr/>
            </a:pPr>
            <a:r>
              <a:rPr lang="en-US" sz="1400" i="1" dirty="0">
                <a:solidFill>
                  <a:prstClr val="black"/>
                </a:solidFill>
              </a:rPr>
              <a:t>Mozilla Developer Network (2019)- «CSS developer guide».</a:t>
            </a:r>
          </a:p>
          <a:p>
            <a:pPr lvl="0" algn="r">
              <a:defRPr/>
            </a:pPr>
            <a:endParaRPr lang="en-US" sz="1400" i="1" dirty="0">
              <a:solidFill>
                <a:prstClr val="black"/>
              </a:solidFill>
              <a:cs typeface="Times" panose="02020603050405020304" pitchFamily="18" charset="0"/>
            </a:endParaRPr>
          </a:p>
          <a:p>
            <a:pPr lvl="0" algn="just">
              <a:defRPr/>
            </a:pPr>
            <a:endParaRPr lang="en-US" sz="2200" dirty="0">
              <a:solidFill>
                <a:prstClr val="black"/>
              </a:solidFill>
              <a:cs typeface="Times" panose="02020603050405020304" pitchFamily="18" charset="0"/>
            </a:endParaRPr>
          </a:p>
        </p:txBody>
      </p:sp>
      <p:pic>
        <p:nvPicPr>
          <p:cNvPr id="2050" name="Picture 2" descr="Imagen relacionad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36297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None/>
              <a:defRPr/>
            </a:pPr>
            <a:r>
              <a:rPr lang="en-GB" altLang="es-ES_tradnl" sz="2800" b="1" dirty="0">
                <a:solidFill>
                  <a:srgbClr val="C0504D"/>
                </a:solidFill>
              </a:rPr>
              <a:t>Open Source Programming Language: R</a:t>
            </a:r>
            <a:endParaRPr lang="es-ES" altLang="es-ES_tradnl" sz="2800" b="1" dirty="0">
              <a:solidFill>
                <a:srgbClr val="C00000"/>
              </a:solidFill>
              <a:latin typeface="Calibri"/>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 name="Rectángulo 6">
            <a:extLst>
              <a:ext uri="{FF2B5EF4-FFF2-40B4-BE49-F238E27FC236}">
                <a16:creationId xmlns:a16="http://schemas.microsoft.com/office/drawing/2014/main" id="{B23B15C6-A5F6-4EC9-AFC0-C3A42C03262B}"/>
              </a:ext>
            </a:extLst>
          </p:cNvPr>
          <p:cNvSpPr/>
          <p:nvPr/>
        </p:nvSpPr>
        <p:spPr>
          <a:xfrm>
            <a:off x="1083907" y="1554820"/>
            <a:ext cx="10015672" cy="2739211"/>
          </a:xfrm>
          <a:prstGeom prst="rect">
            <a:avLst/>
          </a:prstGeom>
        </p:spPr>
        <p:txBody>
          <a:bodyPr wrap="square">
            <a:spAutoFit/>
          </a:bodyPr>
          <a:lstStyle/>
          <a:p>
            <a:pPr lvl="0" algn="just">
              <a:defRPr/>
            </a:pPr>
            <a:r>
              <a:rPr lang="en-US" sz="2200" dirty="0">
                <a:solidFill>
                  <a:prstClr val="black"/>
                </a:solidFill>
                <a:cs typeface="Times" panose="02020603050405020304" pitchFamily="18" charset="0"/>
              </a:rPr>
              <a:t>R is a programming language and free software environment for statistical computing and graphics supported by the R Foundation for Statistical Computing and </a:t>
            </a:r>
            <a:r>
              <a:rPr lang="en-US" sz="2200" dirty="0" err="1">
                <a:solidFill>
                  <a:prstClr val="black"/>
                </a:solidFill>
                <a:cs typeface="Times" panose="02020603050405020304" pitchFamily="18" charset="0"/>
              </a:rPr>
              <a:t>and</a:t>
            </a:r>
            <a:r>
              <a:rPr lang="en-US" sz="2200" dirty="0">
                <a:solidFill>
                  <a:prstClr val="black"/>
                </a:solidFill>
                <a:cs typeface="Times" panose="02020603050405020304" pitchFamily="18" charset="0"/>
              </a:rPr>
              <a:t> it is developed by academics and scientist.</a:t>
            </a:r>
            <a:r>
              <a:rPr lang="en-US" sz="2200" dirty="0"/>
              <a:t> A core set of packages is included with the installation of R, with more than 13,500 additional packages available at the Comprehensive R Archive Network (CRAN).</a:t>
            </a:r>
            <a:endParaRPr lang="en-US" sz="2200" dirty="0">
              <a:solidFill>
                <a:prstClr val="black"/>
              </a:solidFill>
              <a:cs typeface="Times"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Times" panose="02020603050405020304" pitchFamily="18" charset="0"/>
            </a:endParaRPr>
          </a:p>
          <a:p>
            <a:pPr lvl="0" algn="r"/>
            <a:r>
              <a:rPr lang="en-US" sz="1400" i="1" dirty="0"/>
              <a:t>Hornik, K. (2018). </a:t>
            </a:r>
            <a:r>
              <a:rPr lang="en-US" sz="1400" i="1" dirty="0">
                <a:solidFill>
                  <a:prstClr val="black"/>
                </a:solidFill>
              </a:rPr>
              <a:t>«</a:t>
            </a:r>
            <a:r>
              <a:rPr lang="pt-BR" sz="1400" i="1" dirty="0"/>
              <a:t>"R FAQ". The </a:t>
            </a:r>
            <a:r>
              <a:rPr lang="pt-BR" sz="1400" i="1" dirty="0" err="1"/>
              <a:t>Comprehensive</a:t>
            </a:r>
            <a:r>
              <a:rPr lang="pt-BR" sz="1400" i="1" dirty="0"/>
              <a:t> R». </a:t>
            </a:r>
            <a:endParaRPr lang="en-US" sz="1400" i="1" dirty="0">
              <a:solidFill>
                <a:prstClr val="black"/>
              </a:solidFill>
              <a:cs typeface="Times" panose="02020603050405020304" pitchFamily="18" charset="0"/>
            </a:endParaRPr>
          </a:p>
          <a:p>
            <a:pPr marL="5024438" lvl="0" algn="r" defTabSz="896938">
              <a:tabLst>
                <a:tab pos="4841875" algn="l"/>
                <a:tab pos="4929188" algn="l"/>
              </a:tabLst>
              <a:defRPr/>
            </a:pPr>
            <a:r>
              <a:rPr lang="es-ES" sz="1400" i="1" dirty="0">
                <a:solidFill>
                  <a:prstClr val="black"/>
                </a:solidFill>
                <a:cs typeface="Times" panose="02020603050405020304" pitchFamily="18" charset="0"/>
              </a:rPr>
              <a:t>CRAN (2018). </a:t>
            </a:r>
            <a:r>
              <a:rPr lang="en-US" sz="1400" i="1" dirty="0">
                <a:solidFill>
                  <a:prstClr val="black"/>
                </a:solidFill>
              </a:rPr>
              <a:t>«</a:t>
            </a:r>
            <a:r>
              <a:rPr lang="es-ES" sz="1400" i="1" dirty="0" err="1">
                <a:solidFill>
                  <a:prstClr val="black"/>
                </a:solidFill>
                <a:cs typeface="Times" panose="02020603050405020304" pitchFamily="18" charset="0"/>
              </a:rPr>
              <a:t>Contributed</a:t>
            </a:r>
            <a:r>
              <a:rPr lang="es-ES" sz="1400" i="1" dirty="0">
                <a:solidFill>
                  <a:prstClr val="black"/>
                </a:solidFill>
                <a:cs typeface="Times" panose="02020603050405020304" pitchFamily="18" charset="0"/>
              </a:rPr>
              <a:t> </a:t>
            </a:r>
            <a:r>
              <a:rPr lang="es-ES" sz="1400" i="1" dirty="0" err="1">
                <a:solidFill>
                  <a:prstClr val="black"/>
                </a:solidFill>
                <a:cs typeface="Times" panose="02020603050405020304" pitchFamily="18" charset="0"/>
              </a:rPr>
              <a:t>Packages</a:t>
            </a:r>
            <a:r>
              <a:rPr lang="es-ES" sz="1400" i="1" dirty="0">
                <a:solidFill>
                  <a:prstClr val="black"/>
                </a:solidFill>
                <a:cs typeface="Times" panose="02020603050405020304" pitchFamily="18" charset="0"/>
              </a:rPr>
              <a:t>».</a:t>
            </a:r>
          </a:p>
          <a:p>
            <a:pPr marL="5024438" lvl="0" algn="r" defTabSz="896938">
              <a:tabLst>
                <a:tab pos="4841875" algn="l"/>
                <a:tab pos="4929188" algn="l"/>
              </a:tabLst>
              <a:defRPr/>
            </a:pPr>
            <a:endParaRPr lang="es-ES" sz="400" i="1" dirty="0">
              <a:solidFill>
                <a:prstClr val="black"/>
              </a:solidFill>
              <a:cs typeface="Times" panose="02020603050405020304" pitchFamily="18" charset="0"/>
            </a:endParaRPr>
          </a:p>
          <a:p>
            <a:pPr lvl="0"/>
            <a:r>
              <a:rPr lang="en-US" sz="2200" i="1" dirty="0"/>
              <a:t> </a:t>
            </a:r>
            <a:endParaRPr kumimoji="0" lang="en-US" sz="2200" b="0" i="1" u="none" strike="noStrike" kern="1200" cap="none" spc="0" normalizeH="0" baseline="0" noProof="0" dirty="0">
              <a:ln>
                <a:noFill/>
              </a:ln>
              <a:solidFill>
                <a:prstClr val="black"/>
              </a:solidFill>
              <a:effectLst/>
              <a:uLnTx/>
              <a:uFillTx/>
              <a:latin typeface="Calibri"/>
              <a:cs typeface="Times" panose="02020603050405020304" pitchFamily="18" charset="0"/>
            </a:endParaRPr>
          </a:p>
        </p:txBody>
      </p:sp>
      <p:pic>
        <p:nvPicPr>
          <p:cNvPr id="8" name="Picture 2" descr="Imagen relacionad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a:extLst>
              <a:ext uri="{FF2B5EF4-FFF2-40B4-BE49-F238E27FC236}">
                <a16:creationId xmlns:a16="http://schemas.microsoft.com/office/drawing/2014/main" id="{1385EE05-1435-423A-9972-EE4FC516D167}"/>
              </a:ext>
            </a:extLst>
          </p:cNvPr>
          <p:cNvSpPr txBox="1">
            <a:spLocks/>
          </p:cNvSpPr>
          <p:nvPr/>
        </p:nvSpPr>
        <p:spPr bwMode="auto">
          <a:xfrm>
            <a:off x="1075821" y="3796395"/>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None/>
              <a:defRPr/>
            </a:pPr>
            <a:r>
              <a:rPr lang="en-GB" altLang="es-ES_tradnl" sz="2800" b="1" dirty="0">
                <a:solidFill>
                  <a:srgbClr val="C0504D"/>
                </a:solidFill>
              </a:rPr>
              <a:t>R Packages </a:t>
            </a:r>
            <a:endParaRPr lang="es-ES" altLang="es-ES_tradnl" sz="2800" b="1" dirty="0">
              <a:solidFill>
                <a:srgbClr val="C00000"/>
              </a:solidFill>
              <a:latin typeface="Calibri"/>
            </a:endParaRPr>
          </a:p>
        </p:txBody>
      </p:sp>
      <p:sp>
        <p:nvSpPr>
          <p:cNvPr id="10" name="Rectángulo 9">
            <a:extLst>
              <a:ext uri="{FF2B5EF4-FFF2-40B4-BE49-F238E27FC236}">
                <a16:creationId xmlns:a16="http://schemas.microsoft.com/office/drawing/2014/main" id="{B23B15C6-A5F6-4EC9-AFC0-C3A42C03262B}"/>
              </a:ext>
            </a:extLst>
          </p:cNvPr>
          <p:cNvSpPr/>
          <p:nvPr/>
        </p:nvSpPr>
        <p:spPr>
          <a:xfrm>
            <a:off x="1083907" y="4362815"/>
            <a:ext cx="10015672" cy="1661993"/>
          </a:xfrm>
          <a:prstGeom prst="rect">
            <a:avLst/>
          </a:prstGeom>
        </p:spPr>
        <p:txBody>
          <a:bodyPr wrap="square">
            <a:spAutoFit/>
          </a:bodyPr>
          <a:lstStyle/>
          <a:p>
            <a:pPr algn="just">
              <a:defRPr/>
            </a:pPr>
            <a:endParaRPr lang="en-US" sz="2200" b="1" dirty="0">
              <a:cs typeface="Times" panose="02020603050405020304" pitchFamily="18" charset="0"/>
            </a:endParaRPr>
          </a:p>
          <a:p>
            <a:pPr algn="just">
              <a:defRPr/>
            </a:pPr>
            <a:r>
              <a:rPr lang="en-US" sz="2200" b="1" dirty="0">
                <a:cs typeface="Times" panose="02020603050405020304" pitchFamily="18" charset="0"/>
              </a:rPr>
              <a:t>rvest: </a:t>
            </a:r>
            <a:r>
              <a:rPr lang="en-US" sz="2200" dirty="0">
                <a:cs typeface="Times" panose="02020603050405020304" pitchFamily="18" charset="0"/>
              </a:rPr>
              <a:t>helps you scrape information from web pages. It is designed to work with magrittr package to make it easy to express common web scraping tasks. It makes easy to download, then manipulate, HTML and XML.  </a:t>
            </a:r>
          </a:p>
          <a:p>
            <a:pPr lvl="0" algn="r"/>
            <a:r>
              <a:rPr lang="en-US" sz="1400" i="1" dirty="0">
                <a:solidFill>
                  <a:prstClr val="black"/>
                </a:solidFill>
              </a:rPr>
              <a:t>RDocumentation (2019). «rvest v0.3.5».</a:t>
            </a:r>
            <a:endParaRPr lang="en-US" sz="2200" b="1" dirty="0">
              <a:cs typeface="Times" panose="02020603050405020304" pitchFamily="18" charset="0"/>
            </a:endParaRPr>
          </a:p>
        </p:txBody>
      </p:sp>
      <p:pic>
        <p:nvPicPr>
          <p:cNvPr id="2" name="Imagen 1"/>
          <p:cNvPicPr>
            <a:picLocks noChangeAspect="1"/>
          </p:cNvPicPr>
          <p:nvPr/>
        </p:nvPicPr>
        <p:blipFill>
          <a:blip r:embed="rId4"/>
          <a:stretch>
            <a:fillRect/>
          </a:stretch>
        </p:blipFill>
        <p:spPr>
          <a:xfrm>
            <a:off x="3028726" y="4064324"/>
            <a:ext cx="4800600" cy="514350"/>
          </a:xfrm>
          <a:prstGeom prst="rect">
            <a:avLst/>
          </a:prstGeom>
        </p:spPr>
      </p:pic>
    </p:spTree>
    <p:extLst>
      <p:ext uri="{BB962C8B-B14F-4D97-AF65-F5344CB8AC3E}">
        <p14:creationId xmlns:p14="http://schemas.microsoft.com/office/powerpoint/2010/main" val="80700235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rPr>
              <a:t>Web scraping´s basic flow </a:t>
            </a:r>
            <a:endParaRPr lang="es-ES" altLang="es-ES_tradnl" sz="2800" b="1" dirty="0">
              <a:solidFill>
                <a:srgbClr val="C00000"/>
              </a:solidFill>
              <a:latin typeface="Calibri"/>
            </a:endParaRP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 name="Rectángulo 2">
            <a:extLst>
              <a:ext uri="{FF2B5EF4-FFF2-40B4-BE49-F238E27FC236}">
                <a16:creationId xmlns:a16="http://schemas.microsoft.com/office/drawing/2014/main" id="{B23B15C6-A5F6-4EC9-AFC0-C3A42C03262B}"/>
              </a:ext>
            </a:extLst>
          </p:cNvPr>
          <p:cNvSpPr/>
          <p:nvPr/>
        </p:nvSpPr>
        <p:spPr>
          <a:xfrm>
            <a:off x="1076770" y="1564243"/>
            <a:ext cx="10140563" cy="3647152"/>
          </a:xfrm>
          <a:prstGeom prst="rect">
            <a:avLst/>
          </a:prstGeom>
        </p:spPr>
        <p:txBody>
          <a:bodyPr wrap="square">
            <a:spAutoFit/>
          </a:bodyPr>
          <a:lstStyle/>
          <a:p>
            <a:pPr marL="457200" lvl="0" indent="-457200" algn="just">
              <a:lnSpc>
                <a:spcPct val="150000"/>
              </a:lnSpc>
              <a:buFont typeface="+mj-lt"/>
              <a:buAutoNum type="arabicPeriod"/>
              <a:defRPr/>
            </a:pPr>
            <a:r>
              <a:rPr lang="en-US" sz="2200" dirty="0">
                <a:solidFill>
                  <a:prstClr val="black"/>
                </a:solidFill>
                <a:cs typeface="Times" panose="02020603050405020304" pitchFamily="18" charset="0"/>
              </a:rPr>
              <a:t>Web page structure analysis</a:t>
            </a:r>
          </a:p>
          <a:p>
            <a:pPr marL="457200" indent="-457200" algn="just">
              <a:lnSpc>
                <a:spcPct val="150000"/>
              </a:lnSpc>
              <a:buFont typeface="+mj-lt"/>
              <a:buAutoNum type="arabicPeriod"/>
              <a:defRPr/>
            </a:pPr>
            <a:r>
              <a:rPr lang="en-US" sz="2200" dirty="0">
                <a:solidFill>
                  <a:prstClr val="black"/>
                </a:solidFill>
                <a:cs typeface="Times" panose="02020603050405020304" pitchFamily="18" charset="0"/>
              </a:rPr>
              <a:t>Parse HTML content</a:t>
            </a:r>
          </a:p>
          <a:p>
            <a:pPr marL="457200" lvl="0" indent="-457200" algn="just">
              <a:lnSpc>
                <a:spcPct val="150000"/>
              </a:lnSpc>
              <a:buFont typeface="+mj-lt"/>
              <a:buAutoNum type="arabicPeriod"/>
              <a:defRPr/>
            </a:pPr>
            <a:r>
              <a:rPr lang="en-US" sz="2200" dirty="0">
                <a:solidFill>
                  <a:prstClr val="black"/>
                </a:solidFill>
                <a:cs typeface="Times" panose="02020603050405020304" pitchFamily="18" charset="0"/>
              </a:rPr>
              <a:t>Get the URL</a:t>
            </a:r>
          </a:p>
          <a:p>
            <a:pPr marL="457200" lvl="0" indent="-457200" algn="just">
              <a:lnSpc>
                <a:spcPct val="150000"/>
              </a:lnSpc>
              <a:buFont typeface="+mj-lt"/>
              <a:buAutoNum type="arabicPeriod"/>
              <a:defRPr/>
            </a:pPr>
            <a:r>
              <a:rPr lang="en-US" sz="2200" dirty="0">
                <a:solidFill>
                  <a:prstClr val="black"/>
                </a:solidFill>
                <a:cs typeface="Times" panose="02020603050405020304" pitchFamily="18" charset="0"/>
              </a:rPr>
              <a:t>Get page source</a:t>
            </a:r>
          </a:p>
          <a:p>
            <a:pPr marL="457200" lvl="0" indent="-457200" algn="just">
              <a:lnSpc>
                <a:spcPct val="150000"/>
              </a:lnSpc>
              <a:buFont typeface="+mj-lt"/>
              <a:buAutoNum type="arabicPeriod"/>
              <a:defRPr/>
            </a:pPr>
            <a:r>
              <a:rPr lang="en-US" sz="2200" dirty="0">
                <a:solidFill>
                  <a:prstClr val="black"/>
                </a:solidFill>
                <a:cs typeface="Times" panose="02020603050405020304" pitchFamily="18" charset="0"/>
              </a:rPr>
              <a:t>Select data</a:t>
            </a:r>
          </a:p>
          <a:p>
            <a:pPr marL="457200" lvl="0" indent="-457200" algn="just">
              <a:lnSpc>
                <a:spcPct val="150000"/>
              </a:lnSpc>
              <a:buFont typeface="+mj-lt"/>
              <a:buAutoNum type="arabicPeriod"/>
              <a:defRPr/>
            </a:pPr>
            <a:r>
              <a:rPr lang="en-US" sz="2200" dirty="0">
                <a:solidFill>
                  <a:prstClr val="black"/>
                </a:solidFill>
                <a:cs typeface="Times" panose="02020603050405020304" pitchFamily="18" charset="0"/>
              </a:rPr>
              <a:t>Process the data</a:t>
            </a:r>
          </a:p>
          <a:p>
            <a:pPr marL="457200" lvl="0" indent="-457200" algn="just">
              <a:lnSpc>
                <a:spcPct val="150000"/>
              </a:lnSpc>
              <a:buFont typeface="+mj-lt"/>
              <a:buAutoNum type="arabicPeriod"/>
              <a:defRPr/>
            </a:pPr>
            <a:r>
              <a:rPr lang="en-US" sz="2200" dirty="0">
                <a:solidFill>
                  <a:prstClr val="black"/>
                </a:solidFill>
                <a:cs typeface="Times" panose="02020603050405020304" pitchFamily="18" charset="0"/>
              </a:rPr>
              <a:t>(Back to 2 if there are more URLs)</a:t>
            </a:r>
          </a:p>
        </p:txBody>
      </p:sp>
      <p:pic>
        <p:nvPicPr>
          <p:cNvPr id="2050" name="Picture 2" descr="Imagen relacionad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web scraping"/>
          <p:cNvPicPr>
            <a:picLocks noChangeAspect="1" noChangeArrowheads="1"/>
          </p:cNvPicPr>
          <p:nvPr/>
        </p:nvPicPr>
        <p:blipFill rotWithShape="1">
          <a:blip r:embed="rId5">
            <a:clrChange>
              <a:clrFrom>
                <a:srgbClr val="F2F1EF"/>
              </a:clrFrom>
              <a:clrTo>
                <a:srgbClr val="F2F1EF">
                  <a:alpha val="0"/>
                </a:srgbClr>
              </a:clrTo>
            </a:clrChange>
            <a:graysc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7802"/>
          <a:stretch/>
        </p:blipFill>
        <p:spPr bwMode="auto">
          <a:xfrm>
            <a:off x="6274339" y="2734293"/>
            <a:ext cx="4942993" cy="182511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6449438" y="4700503"/>
            <a:ext cx="1429966" cy="400110"/>
          </a:xfrm>
          <a:prstGeom prst="rect">
            <a:avLst/>
          </a:prstGeom>
          <a:noFill/>
        </p:spPr>
        <p:txBody>
          <a:bodyPr wrap="square" rtlCol="0">
            <a:spAutoFit/>
          </a:bodyPr>
          <a:lstStyle/>
          <a:p>
            <a:pPr algn="ctr"/>
            <a:r>
              <a:rPr lang="es-ES" sz="2000" dirty="0"/>
              <a:t>1.  2.  3.</a:t>
            </a:r>
          </a:p>
        </p:txBody>
      </p:sp>
      <p:sp>
        <p:nvSpPr>
          <p:cNvPr id="11" name="CuadroTexto 10"/>
          <p:cNvSpPr txBox="1"/>
          <p:nvPr/>
        </p:nvSpPr>
        <p:spPr>
          <a:xfrm>
            <a:off x="8414426" y="4700503"/>
            <a:ext cx="690139" cy="400110"/>
          </a:xfrm>
          <a:prstGeom prst="rect">
            <a:avLst/>
          </a:prstGeom>
          <a:noFill/>
        </p:spPr>
        <p:txBody>
          <a:bodyPr wrap="square" rtlCol="0">
            <a:spAutoFit/>
          </a:bodyPr>
          <a:lstStyle/>
          <a:p>
            <a:r>
              <a:rPr lang="es-ES" sz="2000" dirty="0"/>
              <a:t>4.  5.</a:t>
            </a:r>
          </a:p>
        </p:txBody>
      </p:sp>
      <p:sp>
        <p:nvSpPr>
          <p:cNvPr id="12" name="CuadroTexto 11"/>
          <p:cNvSpPr txBox="1"/>
          <p:nvPr/>
        </p:nvSpPr>
        <p:spPr>
          <a:xfrm>
            <a:off x="10160000" y="4700503"/>
            <a:ext cx="703110" cy="400110"/>
          </a:xfrm>
          <a:prstGeom prst="rect">
            <a:avLst/>
          </a:prstGeom>
          <a:noFill/>
        </p:spPr>
        <p:txBody>
          <a:bodyPr wrap="square" rtlCol="0">
            <a:spAutoFit/>
          </a:bodyPr>
          <a:lstStyle/>
          <a:p>
            <a:pPr algn="ctr"/>
            <a:r>
              <a:rPr lang="es-ES" sz="2000" dirty="0"/>
              <a:t>6.</a:t>
            </a:r>
          </a:p>
        </p:txBody>
      </p:sp>
    </p:spTree>
    <p:extLst>
      <p:ext uri="{BB962C8B-B14F-4D97-AF65-F5344CB8AC3E}">
        <p14:creationId xmlns:p14="http://schemas.microsoft.com/office/powerpoint/2010/main" val="208630362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90623757-2F85-4A4C-92A2-07B24CF7D5CC}"/>
              </a:ext>
            </a:extLst>
          </p:cNvPr>
          <p:cNvPicPr>
            <a:picLocks noChangeAspect="1"/>
          </p:cNvPicPr>
          <p:nvPr/>
        </p:nvPicPr>
        <p:blipFill rotWithShape="1">
          <a:blip r:embed="rId5"/>
          <a:srcRect t="2348" r="3596"/>
          <a:stretch/>
        </p:blipFill>
        <p:spPr>
          <a:xfrm>
            <a:off x="6789322" y="1366689"/>
            <a:ext cx="4414602" cy="5354785"/>
          </a:xfrm>
          <a:prstGeom prst="rect">
            <a:avLst/>
          </a:prstGeom>
          <a:ln>
            <a:solidFill>
              <a:srgbClr val="000000"/>
            </a:solidFill>
          </a:ln>
        </p:spPr>
      </p:pic>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pic>
        <p:nvPicPr>
          <p:cNvPr id="4" name="Imagen 3">
            <a:extLst>
              <a:ext uri="{FF2B5EF4-FFF2-40B4-BE49-F238E27FC236}">
                <a16:creationId xmlns:a16="http://schemas.microsoft.com/office/drawing/2014/main" id="{D0D15187-08A3-4324-B8E0-75746F0B5EE5}"/>
              </a:ext>
            </a:extLst>
          </p:cNvPr>
          <p:cNvPicPr>
            <a:picLocks noChangeAspect="1"/>
          </p:cNvPicPr>
          <p:nvPr/>
        </p:nvPicPr>
        <p:blipFill rotWithShape="1">
          <a:blip r:embed="rId6"/>
          <a:srcRect t="-8"/>
          <a:stretch/>
        </p:blipFill>
        <p:spPr>
          <a:xfrm>
            <a:off x="1086577" y="1237956"/>
            <a:ext cx="3556072" cy="5473235"/>
          </a:xfrm>
          <a:prstGeom prst="rect">
            <a:avLst/>
          </a:prstGeom>
          <a:ln>
            <a:solidFill>
              <a:srgbClr val="000000"/>
            </a:solidFill>
          </a:ln>
        </p:spPr>
      </p:pic>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rPr>
              <a:t>1. </a:t>
            </a:r>
            <a:r>
              <a:rPr lang="en-US" altLang="es-ES_tradnl" sz="2800" b="1" dirty="0">
                <a:solidFill>
                  <a:srgbClr val="C0504D"/>
                </a:solidFill>
              </a:rPr>
              <a:t>Search the information on the Web</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3" name="Rectángulo redondeado 12"/>
          <p:cNvSpPr/>
          <p:nvPr/>
        </p:nvSpPr>
        <p:spPr>
          <a:xfrm>
            <a:off x="4535783" y="1699623"/>
            <a:ext cx="2412769" cy="4561782"/>
          </a:xfrm>
          <a:prstGeom prst="roundRect">
            <a:avLst>
              <a:gd name="adj" fmla="val 3094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solidFill>
                  <a:schemeClr val="tx1"/>
                </a:solidFill>
              </a:rPr>
              <a:t>App name</a:t>
            </a:r>
          </a:p>
          <a:p>
            <a:pPr algn="ctr">
              <a:lnSpc>
                <a:spcPct val="150000"/>
              </a:lnSpc>
            </a:pPr>
            <a:r>
              <a:rPr lang="en-US" dirty="0">
                <a:solidFill>
                  <a:schemeClr val="tx1"/>
                </a:solidFill>
              </a:rPr>
              <a:t>Developer</a:t>
            </a:r>
          </a:p>
          <a:p>
            <a:pPr algn="ctr">
              <a:lnSpc>
                <a:spcPct val="150000"/>
              </a:lnSpc>
            </a:pPr>
            <a:r>
              <a:rPr lang="en-US" dirty="0">
                <a:solidFill>
                  <a:schemeClr val="tx1"/>
                </a:solidFill>
              </a:rPr>
              <a:t>App category </a:t>
            </a:r>
          </a:p>
          <a:p>
            <a:pPr algn="ctr">
              <a:lnSpc>
                <a:spcPct val="150000"/>
              </a:lnSpc>
            </a:pPr>
            <a:r>
              <a:rPr lang="en-US" dirty="0">
                <a:solidFill>
                  <a:schemeClr val="tx1"/>
                </a:solidFill>
              </a:rPr>
              <a:t>Number stars </a:t>
            </a:r>
          </a:p>
          <a:p>
            <a:pPr algn="ctr">
              <a:lnSpc>
                <a:spcPct val="150000"/>
              </a:lnSpc>
            </a:pPr>
            <a:r>
              <a:rPr lang="en-US" dirty="0">
                <a:solidFill>
                  <a:schemeClr val="tx1"/>
                </a:solidFill>
              </a:rPr>
              <a:t>Number reviews </a:t>
            </a:r>
          </a:p>
          <a:p>
            <a:pPr algn="ctr">
              <a:lnSpc>
                <a:spcPct val="150000"/>
              </a:lnSpc>
            </a:pPr>
            <a:r>
              <a:rPr lang="en-US" dirty="0">
                <a:solidFill>
                  <a:schemeClr val="tx1"/>
                </a:solidFill>
              </a:rPr>
              <a:t>Date updated</a:t>
            </a:r>
            <a:endParaRPr lang="es-ES" dirty="0">
              <a:solidFill>
                <a:schemeClr val="tx1"/>
              </a:solidFill>
            </a:endParaRPr>
          </a:p>
          <a:p>
            <a:pPr algn="ctr">
              <a:lnSpc>
                <a:spcPct val="150000"/>
              </a:lnSpc>
            </a:pPr>
            <a:r>
              <a:rPr lang="en-US" dirty="0">
                <a:solidFill>
                  <a:schemeClr val="tx1"/>
                </a:solidFill>
              </a:rPr>
              <a:t>App size </a:t>
            </a:r>
          </a:p>
          <a:p>
            <a:pPr algn="ctr">
              <a:lnSpc>
                <a:spcPct val="150000"/>
              </a:lnSpc>
            </a:pPr>
            <a:r>
              <a:rPr lang="en-US" dirty="0">
                <a:solidFill>
                  <a:schemeClr val="tx1"/>
                </a:solidFill>
              </a:rPr>
              <a:t>Number download </a:t>
            </a:r>
          </a:p>
          <a:p>
            <a:pPr algn="ctr">
              <a:lnSpc>
                <a:spcPct val="150000"/>
              </a:lnSpc>
            </a:pPr>
            <a:r>
              <a:rPr lang="en-US" dirty="0">
                <a:solidFill>
                  <a:schemeClr val="tx1"/>
                </a:solidFill>
              </a:rPr>
              <a:t>Age ratings</a:t>
            </a:r>
          </a:p>
          <a:p>
            <a:pPr algn="ctr">
              <a:lnSpc>
                <a:spcPct val="150000"/>
              </a:lnSpc>
            </a:pPr>
            <a:r>
              <a:rPr lang="en-US" dirty="0">
                <a:solidFill>
                  <a:schemeClr val="tx1"/>
                </a:solidFill>
              </a:rPr>
              <a:t>Description</a:t>
            </a:r>
          </a:p>
          <a:p>
            <a:pPr algn="ctr">
              <a:lnSpc>
                <a:spcPct val="150000"/>
              </a:lnSpc>
            </a:pPr>
            <a:r>
              <a:rPr lang="en-US" dirty="0">
                <a:solidFill>
                  <a:schemeClr val="tx1"/>
                </a:solidFill>
              </a:rPr>
              <a:t>News</a:t>
            </a:r>
          </a:p>
        </p:txBody>
      </p:sp>
      <p:sp>
        <p:nvSpPr>
          <p:cNvPr id="26" name="Rectángulo redondeado 25"/>
          <p:cNvSpPr/>
          <p:nvPr/>
        </p:nvSpPr>
        <p:spPr>
          <a:xfrm>
            <a:off x="4798957" y="1684431"/>
            <a:ext cx="1865629" cy="4587365"/>
          </a:xfrm>
          <a:prstGeom prst="roundRect">
            <a:avLst>
              <a:gd name="adj" fmla="val 30946"/>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tx1"/>
              </a:solidFill>
            </a:endParaRPr>
          </a:p>
        </p:txBody>
      </p:sp>
      <p:sp>
        <p:nvSpPr>
          <p:cNvPr id="14" name="Rectángulo redondeado 13"/>
          <p:cNvSpPr/>
          <p:nvPr/>
        </p:nvSpPr>
        <p:spPr>
          <a:xfrm>
            <a:off x="2130552" y="1371195"/>
            <a:ext cx="1792224" cy="150532"/>
          </a:xfrm>
          <a:prstGeom prst="roundRect">
            <a:avLst>
              <a:gd name="adj" fmla="val 30946"/>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s-ES" dirty="0">
              <a:solidFill>
                <a:schemeClr val="tx1"/>
              </a:solidFill>
            </a:endParaRPr>
          </a:p>
        </p:txBody>
      </p:sp>
      <p:sp>
        <p:nvSpPr>
          <p:cNvPr id="15" name="Rectángulo redondeado 14"/>
          <p:cNvSpPr/>
          <p:nvPr/>
        </p:nvSpPr>
        <p:spPr>
          <a:xfrm>
            <a:off x="2197667" y="1578553"/>
            <a:ext cx="497766" cy="105878"/>
          </a:xfrm>
          <a:prstGeom prst="roundRect">
            <a:avLst>
              <a:gd name="adj" fmla="val 30946"/>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s-ES" dirty="0">
              <a:solidFill>
                <a:schemeClr val="tx1"/>
              </a:solidFill>
            </a:endParaRPr>
          </a:p>
        </p:txBody>
      </p:sp>
      <p:sp>
        <p:nvSpPr>
          <p:cNvPr id="17" name="Rectángulo redondeado 16"/>
          <p:cNvSpPr/>
          <p:nvPr/>
        </p:nvSpPr>
        <p:spPr>
          <a:xfrm>
            <a:off x="2741008" y="1578553"/>
            <a:ext cx="438920" cy="105878"/>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solidFill>
                <a:schemeClr val="tx1"/>
              </a:solidFill>
            </a:endParaRPr>
          </a:p>
        </p:txBody>
      </p:sp>
      <p:sp>
        <p:nvSpPr>
          <p:cNvPr id="18" name="Rectángulo redondeado 17"/>
          <p:cNvSpPr/>
          <p:nvPr/>
        </p:nvSpPr>
        <p:spPr>
          <a:xfrm>
            <a:off x="9750173" y="3396916"/>
            <a:ext cx="1142415" cy="536248"/>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solidFill>
                <a:schemeClr val="tx1"/>
              </a:solidFill>
            </a:endParaRPr>
          </a:p>
        </p:txBody>
      </p:sp>
      <p:sp>
        <p:nvSpPr>
          <p:cNvPr id="19" name="Rectángulo redondeado 18"/>
          <p:cNvSpPr/>
          <p:nvPr/>
        </p:nvSpPr>
        <p:spPr>
          <a:xfrm>
            <a:off x="1333560" y="5985164"/>
            <a:ext cx="687928" cy="350404"/>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solidFill>
                <a:schemeClr val="tx1"/>
              </a:solidFill>
            </a:endParaRPr>
          </a:p>
        </p:txBody>
      </p:sp>
      <p:sp>
        <p:nvSpPr>
          <p:cNvPr id="21" name="Rectángulo redondeado 20"/>
          <p:cNvSpPr/>
          <p:nvPr/>
        </p:nvSpPr>
        <p:spPr>
          <a:xfrm>
            <a:off x="1508352" y="6501184"/>
            <a:ext cx="226930" cy="130207"/>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solidFill>
                <a:schemeClr val="tx1"/>
              </a:solidFill>
            </a:endParaRPr>
          </a:p>
        </p:txBody>
      </p:sp>
      <p:sp>
        <p:nvSpPr>
          <p:cNvPr id="22" name="Rectángulo redondeado 21"/>
          <p:cNvSpPr/>
          <p:nvPr/>
        </p:nvSpPr>
        <p:spPr>
          <a:xfrm>
            <a:off x="6966548" y="2687365"/>
            <a:ext cx="1156612" cy="187037"/>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solidFill>
                <a:schemeClr val="tx1"/>
              </a:solidFill>
            </a:endParaRPr>
          </a:p>
        </p:txBody>
      </p:sp>
      <p:sp>
        <p:nvSpPr>
          <p:cNvPr id="23" name="Rectángulo redondeado 22"/>
          <p:cNvSpPr/>
          <p:nvPr/>
        </p:nvSpPr>
        <p:spPr>
          <a:xfrm>
            <a:off x="8367489" y="2687368"/>
            <a:ext cx="312604" cy="187037"/>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solidFill>
                <a:schemeClr val="tx1"/>
              </a:solidFill>
            </a:endParaRPr>
          </a:p>
        </p:txBody>
      </p:sp>
      <p:sp>
        <p:nvSpPr>
          <p:cNvPr id="24" name="Rectángulo redondeado 23"/>
          <p:cNvSpPr/>
          <p:nvPr/>
        </p:nvSpPr>
        <p:spPr>
          <a:xfrm>
            <a:off x="9785692" y="2687365"/>
            <a:ext cx="626675" cy="187037"/>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solidFill>
                <a:schemeClr val="tx1"/>
              </a:solidFill>
            </a:endParaRPr>
          </a:p>
        </p:txBody>
      </p:sp>
      <p:pic>
        <p:nvPicPr>
          <p:cNvPr id="8" name="Imagen 7"/>
          <p:cNvPicPr>
            <a:picLocks noChangeAspect="1"/>
          </p:cNvPicPr>
          <p:nvPr/>
        </p:nvPicPr>
        <p:blipFill>
          <a:blip r:embed="rId7"/>
          <a:stretch>
            <a:fillRect/>
          </a:stretch>
        </p:blipFill>
        <p:spPr>
          <a:xfrm>
            <a:off x="1183990" y="4285135"/>
            <a:ext cx="3321661" cy="785629"/>
          </a:xfrm>
          <a:prstGeom prst="rect">
            <a:avLst/>
          </a:prstGeom>
        </p:spPr>
      </p:pic>
      <p:pic>
        <p:nvPicPr>
          <p:cNvPr id="29" name="Imagen 28"/>
          <p:cNvPicPr>
            <a:picLocks noChangeAspect="1"/>
          </p:cNvPicPr>
          <p:nvPr/>
        </p:nvPicPr>
        <p:blipFill>
          <a:blip r:embed="rId7"/>
          <a:stretch>
            <a:fillRect/>
          </a:stretch>
        </p:blipFill>
        <p:spPr>
          <a:xfrm>
            <a:off x="6885729" y="1569853"/>
            <a:ext cx="1365348" cy="258947"/>
          </a:xfrm>
          <a:prstGeom prst="rect">
            <a:avLst/>
          </a:prstGeom>
        </p:spPr>
      </p:pic>
    </p:spTree>
    <p:extLst>
      <p:ext uri="{BB962C8B-B14F-4D97-AF65-F5344CB8AC3E}">
        <p14:creationId xmlns:p14="http://schemas.microsoft.com/office/powerpoint/2010/main" val="4881537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4" end="4"/>
                                            </p:txEl>
                                          </p:spTgt>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xEl>
                                              <p:pRg st="5" end="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xEl>
                                              <p:pRg st="6" end="6"/>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2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3">
                                            <p:txEl>
                                              <p:pRg st="7" end="7"/>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2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
                                            <p:txEl>
                                              <p:pRg st="8" end="8"/>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2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3">
                                            <p:txEl>
                                              <p:pRg st="9" end="9"/>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1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3">
                                            <p:txEl>
                                              <p:pRg st="10" end="10"/>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3 Marcador de número de diapositiva">
            <a:extLst>
              <a:ext uri="{FF2B5EF4-FFF2-40B4-BE49-F238E27FC236}">
                <a16:creationId xmlns:a16="http://schemas.microsoft.com/office/drawing/2014/main" id="{88B26D02-9652-4AF9-8AF9-675AB72765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44010A-2AEF-4439-85AE-FA1CA71787C5}" type="slidenum">
              <a:rPr kumimoji="0" lang="en-US" altLang="es-ES_tradnl"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s-ES_tradnl"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7173" name="1 Título">
            <a:extLst>
              <a:ext uri="{FF2B5EF4-FFF2-40B4-BE49-F238E27FC236}">
                <a16:creationId xmlns:a16="http://schemas.microsoft.com/office/drawing/2014/main" id="{1385EE05-1435-423A-9972-EE4FC516D167}"/>
              </a:ext>
            </a:extLst>
          </p:cNvPr>
          <p:cNvSpPr txBox="1">
            <a:spLocks/>
          </p:cNvSpPr>
          <p:nvPr/>
        </p:nvSpPr>
        <p:spPr bwMode="auto">
          <a:xfrm>
            <a:off x="1076770" y="416730"/>
            <a:ext cx="9084179"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n-GB" altLang="es-ES_tradnl" sz="2800" b="1" dirty="0">
                <a:solidFill>
                  <a:srgbClr val="C0504D"/>
                </a:solidFill>
              </a:rPr>
              <a:t>2. Parse HTML content </a:t>
            </a:r>
          </a:p>
        </p:txBody>
      </p:sp>
      <p:sp>
        <p:nvSpPr>
          <p:cNvPr id="7175" name="CuadroTexto 6">
            <a:extLst>
              <a:ext uri="{FF2B5EF4-FFF2-40B4-BE49-F238E27FC236}">
                <a16:creationId xmlns:a16="http://schemas.microsoft.com/office/drawing/2014/main" id="{B07C5715-0F7B-499F-A306-C7539BB9DEFF}"/>
              </a:ext>
            </a:extLst>
          </p:cNvPr>
          <p:cNvSpPr txBox="1">
            <a:spLocks noChangeArrowheads="1"/>
          </p:cNvSpPr>
          <p:nvPr/>
        </p:nvSpPr>
        <p:spPr bwMode="auto">
          <a:xfrm>
            <a:off x="5103813" y="74120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 name="Rectángulo 2">
            <a:extLst>
              <a:ext uri="{FF2B5EF4-FFF2-40B4-BE49-F238E27FC236}">
                <a16:creationId xmlns:a16="http://schemas.microsoft.com/office/drawing/2014/main" id="{B23B15C6-A5F6-4EC9-AFC0-C3A42C03262B}"/>
              </a:ext>
            </a:extLst>
          </p:cNvPr>
          <p:cNvSpPr/>
          <p:nvPr/>
        </p:nvSpPr>
        <p:spPr>
          <a:xfrm>
            <a:off x="1076770" y="1564243"/>
            <a:ext cx="10140563" cy="2923877"/>
          </a:xfrm>
          <a:prstGeom prst="rect">
            <a:avLst/>
          </a:prstGeom>
        </p:spPr>
        <p:txBody>
          <a:bodyPr wrap="square">
            <a:spAutoFit/>
          </a:bodyPr>
          <a:lstStyle/>
          <a:p>
            <a:pPr algn="just">
              <a:defRPr/>
            </a:pPr>
            <a:r>
              <a:rPr lang="en-GB" altLang="es-ES_tradnl" sz="2400" b="1" dirty="0"/>
              <a:t>Web scraping tool: </a:t>
            </a:r>
            <a:r>
              <a:rPr lang="en-GB" altLang="es-ES_tradnl" sz="2400" b="1" dirty="0" err="1"/>
              <a:t>SelectorGadget</a:t>
            </a:r>
            <a:endParaRPr lang="es-ES" altLang="es-ES_tradnl" sz="2400" b="1" dirty="0"/>
          </a:p>
          <a:p>
            <a:pPr lvl="0" algn="just">
              <a:defRPr/>
            </a:pPr>
            <a:endParaRPr lang="en-US" sz="1200" dirty="0">
              <a:solidFill>
                <a:prstClr val="black"/>
              </a:solidFill>
              <a:cs typeface="Times" panose="02020603050405020304" pitchFamily="18" charset="0"/>
            </a:endParaRPr>
          </a:p>
          <a:p>
            <a:pPr lvl="0" algn="just">
              <a:defRPr/>
            </a:pPr>
            <a:r>
              <a:rPr lang="en-US" sz="2200" dirty="0" err="1">
                <a:solidFill>
                  <a:prstClr val="black"/>
                </a:solidFill>
                <a:cs typeface="Times" panose="02020603050405020304" pitchFamily="18" charset="0"/>
              </a:rPr>
              <a:t>SelectorGadget</a:t>
            </a:r>
            <a:r>
              <a:rPr lang="en-US" sz="2200" dirty="0">
                <a:solidFill>
                  <a:prstClr val="black"/>
                </a:solidFill>
                <a:cs typeface="Times" panose="02020603050405020304" pitchFamily="18" charset="0"/>
              </a:rPr>
              <a:t> is an open source Chrome Extension that makes CSS selector generation and discovery on complicated sites a breeze. </a:t>
            </a:r>
          </a:p>
          <a:p>
            <a:pPr lvl="0" algn="just">
              <a:defRPr/>
            </a:pPr>
            <a:endParaRPr lang="en-US" sz="1200" dirty="0">
              <a:solidFill>
                <a:prstClr val="black"/>
              </a:solidFill>
              <a:cs typeface="Times" panose="02020603050405020304" pitchFamily="18" charset="0"/>
            </a:endParaRPr>
          </a:p>
          <a:p>
            <a:pPr lvl="0" algn="just">
              <a:defRPr/>
            </a:pPr>
            <a:r>
              <a:rPr lang="en-US" sz="2200" dirty="0">
                <a:solidFill>
                  <a:prstClr val="black"/>
                </a:solidFill>
                <a:cs typeface="Times" panose="02020603050405020304" pitchFamily="18" charset="0"/>
              </a:rPr>
              <a:t>It allows you to interactively figure out what CSS selector you need to extract desired components from a page.</a:t>
            </a:r>
          </a:p>
          <a:p>
            <a:pPr lvl="0" algn="just">
              <a:defRPr/>
            </a:pPr>
            <a:endParaRPr lang="en-US" sz="2200" dirty="0">
              <a:solidFill>
                <a:prstClr val="black"/>
              </a:solidFill>
              <a:cs typeface="Times" panose="02020603050405020304" pitchFamily="18" charset="0"/>
            </a:endParaRPr>
          </a:p>
          <a:p>
            <a:pPr lvl="0" algn="just">
              <a:defRPr/>
            </a:pPr>
            <a:endParaRPr lang="en-US" sz="2200" dirty="0">
              <a:solidFill>
                <a:prstClr val="black"/>
              </a:solidFill>
              <a:cs typeface="Times" panose="02020603050405020304" pitchFamily="18" charset="0"/>
            </a:endParaRPr>
          </a:p>
        </p:txBody>
      </p:sp>
      <p:pic>
        <p:nvPicPr>
          <p:cNvPr id="2050" name="Picture 2" descr="Imagen relacionad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colorTemperature colorTemp="9217"/>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9104565" y="188007"/>
            <a:ext cx="2112768" cy="14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selectorgadg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1929" y="1436227"/>
            <a:ext cx="534474" cy="5344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6"/>
          <a:stretch>
            <a:fillRect/>
          </a:stretch>
        </p:blipFill>
        <p:spPr>
          <a:xfrm>
            <a:off x="1076770" y="4087444"/>
            <a:ext cx="10140563" cy="2314308"/>
          </a:xfrm>
          <a:prstGeom prst="rect">
            <a:avLst/>
          </a:prstGeom>
        </p:spPr>
      </p:pic>
      <p:pic>
        <p:nvPicPr>
          <p:cNvPr id="6" name="Picture 2" descr="Resultado de imagen de click raton"/>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667" b="100000" l="10000" r="90000">
                        <a14:foregroundMark x1="47778" y1="47667" x2="53333" y2="59667"/>
                        <a14:foregroundMark x1="73889" y1="87500" x2="44667" y2="31667"/>
                        <a14:foregroundMark x1="35000" y1="23333" x2="40667" y2="51000"/>
                        <a14:foregroundMark x1="29778" y1="15833" x2="28889" y2="13500"/>
                      </a14:backgroundRemoval>
                    </a14:imgEffect>
                  </a14:imgLayer>
                </a14:imgProps>
              </a:ext>
              <a:ext uri="{28A0092B-C50C-407E-A947-70E740481C1C}">
                <a14:useLocalDpi xmlns:a14="http://schemas.microsoft.com/office/drawing/2010/main" val="0"/>
              </a:ext>
            </a:extLst>
          </a:blip>
          <a:srcRect/>
          <a:stretch>
            <a:fillRect/>
          </a:stretch>
        </p:blipFill>
        <p:spPr bwMode="auto">
          <a:xfrm>
            <a:off x="2392731" y="4818755"/>
            <a:ext cx="261760" cy="1745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redondeado 11"/>
          <p:cNvSpPr/>
          <p:nvPr/>
        </p:nvSpPr>
        <p:spPr>
          <a:xfrm>
            <a:off x="5577841" y="6035040"/>
            <a:ext cx="548640" cy="321310"/>
          </a:xfrm>
          <a:prstGeom prst="round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solidFill>
                <a:schemeClr val="tx1"/>
              </a:solidFill>
            </a:endParaRPr>
          </a:p>
        </p:txBody>
      </p:sp>
    </p:spTree>
    <p:extLst>
      <p:ext uri="{BB962C8B-B14F-4D97-AF65-F5344CB8AC3E}">
        <p14:creationId xmlns:p14="http://schemas.microsoft.com/office/powerpoint/2010/main" val="15616070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28631</TotalTime>
  <Words>1358</Words>
  <Application>Microsoft Office PowerPoint</Application>
  <PresentationFormat>Panorámica</PresentationFormat>
  <Paragraphs>200</Paragraphs>
  <Slides>20</Slides>
  <Notes>18</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20</vt:i4>
      </vt:variant>
    </vt:vector>
  </HeadingPairs>
  <TitlesOfParts>
    <vt:vector size="27" baseType="lpstr">
      <vt:lpstr>Arial</vt:lpstr>
      <vt:lpstr>Calibri</vt:lpstr>
      <vt:lpstr>Calibri Light</vt:lpstr>
      <vt:lpstr>Courier New</vt:lpstr>
      <vt:lpstr>Times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Perea</dc:creator>
  <cp:lastModifiedBy>Cinta</cp:lastModifiedBy>
  <cp:revision>132</cp:revision>
  <cp:lastPrinted>2020-09-21T16:30:52Z</cp:lastPrinted>
  <dcterms:created xsi:type="dcterms:W3CDTF">2019-12-02T12:14:08Z</dcterms:created>
  <dcterms:modified xsi:type="dcterms:W3CDTF">2020-09-22T19:03:01Z</dcterms:modified>
</cp:coreProperties>
</file>